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69" r:id="rId6"/>
    <p:sldId id="258" r:id="rId7"/>
    <p:sldId id="259" r:id="rId8"/>
    <p:sldId id="260" r:id="rId9"/>
    <p:sldId id="261" r:id="rId10"/>
    <p:sldId id="270" r:id="rId11"/>
    <p:sldId id="262" r:id="rId12"/>
    <p:sldId id="263" r:id="rId13"/>
    <p:sldId id="266" r:id="rId14"/>
    <p:sldId id="268"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ver, Frances (ECY)" initials="CF(" lastIdx="18" clrIdx="0">
    <p:extLst>
      <p:ext uri="{19B8F6BF-5375-455C-9EA6-DF929625EA0E}">
        <p15:presenceInfo xmlns:p15="http://schemas.microsoft.com/office/powerpoint/2012/main" userId="S-1-5-21-2487942767-1439223106-4058045846-41818" providerId="AD"/>
      </p:ext>
    </p:extLst>
  </p:cmAuthor>
  <p:cmAuthor id="2" name="Keeley-Arnold, Eliza" initials="KE" lastIdx="4" clrIdx="1">
    <p:extLst>
      <p:ext uri="{19B8F6BF-5375-455C-9EA6-DF929625EA0E}">
        <p15:presenceInfo xmlns:p15="http://schemas.microsoft.com/office/powerpoint/2012/main" userId="S-1-5-21-2487942767-1439223106-4058045846-41861" providerId="AD"/>
      </p:ext>
    </p:extLst>
  </p:cmAuthor>
  <p:cmAuthor id="3" name="Schwing, Jessica (ECY)" initials="SJ(" lastIdx="9" clrIdx="2">
    <p:extLst>
      <p:ext uri="{19B8F6BF-5375-455C-9EA6-DF929625EA0E}">
        <p15:presenceInfo xmlns:p15="http://schemas.microsoft.com/office/powerpoint/2012/main" userId="S-1-5-21-2487942767-1439223106-4058045846-340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3" d="100"/>
          <a:sy n="93" d="100"/>
        </p:scale>
        <p:origin x="78"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1341DA0-1D32-4A01-8316-62EDDB77E6F0}" type="datetimeFigureOut">
              <a:rPr lang="en-US" smtClean="0"/>
              <a:t>7/2/2018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329ECB-A420-45F6-96DE-7D0F38910055}" type="slidenum">
              <a:rPr lang="en-US" smtClean="0"/>
              <a:t>‹#›</a:t>
            </a:fld>
            <a:endParaRPr lang="en-US"/>
          </a:p>
        </p:txBody>
      </p:sp>
    </p:spTree>
    <p:extLst>
      <p:ext uri="{BB962C8B-B14F-4D97-AF65-F5344CB8AC3E}">
        <p14:creationId xmlns:p14="http://schemas.microsoft.com/office/powerpoint/2010/main" val="3103347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8F50875-5A73-45D0-A43A-F8EF0AD05251}" type="datetimeFigureOut">
              <a:rPr lang="en-US" smtClean="0"/>
              <a:t>7/2/2018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CB1FB8A-CA97-4D14-B6E1-CCB6545FF177}" type="slidenum">
              <a:rPr lang="en-US" smtClean="0"/>
              <a:t>‹#›</a:t>
            </a:fld>
            <a:endParaRPr lang="en-US"/>
          </a:p>
        </p:txBody>
      </p:sp>
    </p:spTree>
    <p:extLst>
      <p:ext uri="{BB962C8B-B14F-4D97-AF65-F5344CB8AC3E}">
        <p14:creationId xmlns:p14="http://schemas.microsoft.com/office/powerpoint/2010/main" val="206133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5393BE5-51EB-4479-9AA5-0D600FCFF335}" type="slidenum">
              <a:rPr lang="en-US" smtClean="0"/>
              <a:t>1</a:t>
            </a:fld>
            <a:endParaRPr lang="en-US"/>
          </a:p>
        </p:txBody>
      </p:sp>
    </p:spTree>
    <p:extLst>
      <p:ext uri="{BB962C8B-B14F-4D97-AF65-F5344CB8AC3E}">
        <p14:creationId xmlns:p14="http://schemas.microsoft.com/office/powerpoint/2010/main" val="268098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What</a:t>
            </a:r>
            <a:r>
              <a:rPr lang="en-US" baseline="0" dirty="0" smtClean="0"/>
              <a:t> the project is and why it’s important</a:t>
            </a:r>
            <a:endParaRPr lang="en-US" dirty="0"/>
          </a:p>
        </p:txBody>
      </p:sp>
      <p:sp>
        <p:nvSpPr>
          <p:cNvPr id="4" name="Slide Number Placeholder 3"/>
          <p:cNvSpPr>
            <a:spLocks noGrp="1"/>
          </p:cNvSpPr>
          <p:nvPr>
            <p:ph type="sldNum" sz="quarter" idx="10"/>
          </p:nvPr>
        </p:nvSpPr>
        <p:spPr/>
        <p:txBody>
          <a:bodyPr/>
          <a:lstStyle/>
          <a:p>
            <a:fld id="{15393BE5-51EB-4479-9AA5-0D600FCFF335}" type="slidenum">
              <a:rPr lang="en-US" smtClean="0"/>
              <a:t>4</a:t>
            </a:fld>
            <a:endParaRPr lang="en-US"/>
          </a:p>
        </p:txBody>
      </p:sp>
    </p:spTree>
    <p:extLst>
      <p:ext uri="{BB962C8B-B14F-4D97-AF65-F5344CB8AC3E}">
        <p14:creationId xmlns:p14="http://schemas.microsoft.com/office/powerpoint/2010/main" val="171843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1FB8A-CA97-4D14-B6E1-CCB6545FF177}" type="slidenum">
              <a:rPr lang="en-US" smtClean="0"/>
              <a:t>6</a:t>
            </a:fld>
            <a:endParaRPr lang="en-US"/>
          </a:p>
        </p:txBody>
      </p:sp>
    </p:spTree>
    <p:extLst>
      <p:ext uri="{BB962C8B-B14F-4D97-AF65-F5344CB8AC3E}">
        <p14:creationId xmlns:p14="http://schemas.microsoft.com/office/powerpoint/2010/main" val="122606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E6530C-E7F7-4C90-984F-2C367491DA01}"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200171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6530C-E7F7-4C90-984F-2C367491DA01}"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267932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6530C-E7F7-4C90-984F-2C367491DA01}"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3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6530C-E7F7-4C90-984F-2C367491DA01}"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419283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6530C-E7F7-4C90-984F-2C367491DA01}"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56837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E6530C-E7F7-4C90-984F-2C367491DA01}"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303715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E6530C-E7F7-4C90-984F-2C367491DA01}"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70269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E6530C-E7F7-4C90-984F-2C367491DA01}"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3372918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6530C-E7F7-4C90-984F-2C367491DA01}"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232112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6530C-E7F7-4C90-984F-2C367491DA01}"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353119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6530C-E7F7-4C90-984F-2C367491DA01}"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2417211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6530C-E7F7-4C90-984F-2C367491DA01}"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F8DD0-C2D3-4281-A0A9-42A4423248C7}" type="slidenum">
              <a:rPr lang="en-US" smtClean="0"/>
              <a:t>‹#›</a:t>
            </a:fld>
            <a:endParaRPr lang="en-US"/>
          </a:p>
        </p:txBody>
      </p:sp>
    </p:spTree>
    <p:extLst>
      <p:ext uri="{BB962C8B-B14F-4D97-AF65-F5344CB8AC3E}">
        <p14:creationId xmlns:p14="http://schemas.microsoft.com/office/powerpoint/2010/main" val="195661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cy.wa.gov/programs/wq/funding/Res/Forms/SWDesignDeliv090116.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1" y="733425"/>
            <a:ext cx="10515600" cy="1325563"/>
          </a:xfrm>
        </p:spPr>
        <p:txBody>
          <a:bodyPr>
            <a:normAutofit/>
          </a:bodyPr>
          <a:lstStyle/>
          <a:p>
            <a:pPr algn="ctr"/>
            <a:r>
              <a:rPr lang="en-US" sz="4000" dirty="0" smtClean="0">
                <a:ln w="0"/>
                <a:effectLst>
                  <a:outerShdw blurRad="38100" dist="19050" dir="2700000" algn="tl" rotWithShape="0">
                    <a:schemeClr val="dk1">
                      <a:alpha val="40000"/>
                    </a:schemeClr>
                  </a:outerShdw>
                </a:effectLst>
                <a:latin typeface="+mn-lt"/>
              </a:rPr>
              <a:t>Guidance on the Two-Page Executive Summary for Stormwater Facility Projects</a:t>
            </a:r>
            <a:endParaRPr lang="en-US" sz="4000" dirty="0">
              <a:ln w="0"/>
              <a:effectLst>
                <a:outerShdw blurRad="38100" dist="19050" dir="2700000" algn="tl" rotWithShape="0">
                  <a:schemeClr val="dk1">
                    <a:alpha val="40000"/>
                  </a:schemeClr>
                </a:outerShdw>
              </a:effectLst>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2058988"/>
            <a:ext cx="3575115" cy="44059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332" y="2058988"/>
            <a:ext cx="3612669" cy="4614141"/>
          </a:xfrm>
          <a:prstGeom prst="rect">
            <a:avLst/>
          </a:prstGeom>
        </p:spPr>
      </p:pic>
    </p:spTree>
    <p:extLst>
      <p:ext uri="{BB962C8B-B14F-4D97-AF65-F5344CB8AC3E}">
        <p14:creationId xmlns:p14="http://schemas.microsoft.com/office/powerpoint/2010/main" val="560937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mn-lt"/>
              </a:rPr>
              <a:t>Don’t Forget to Check!</a:t>
            </a:r>
          </a:p>
        </p:txBody>
      </p:sp>
      <p:sp>
        <p:nvSpPr>
          <p:cNvPr id="3" name="Content Placeholder 2"/>
          <p:cNvSpPr>
            <a:spLocks noGrp="1"/>
          </p:cNvSpPr>
          <p:nvPr>
            <p:ph idx="1"/>
          </p:nvPr>
        </p:nvSpPr>
        <p:spPr>
          <a:xfrm>
            <a:off x="1311442" y="1748205"/>
            <a:ext cx="10042358" cy="4351338"/>
          </a:xfrm>
        </p:spPr>
        <p:txBody>
          <a:bodyPr/>
          <a:lstStyle/>
          <a:p>
            <a:r>
              <a:rPr lang="en-US" dirty="0" smtClean="0"/>
              <a:t>  Tense</a:t>
            </a:r>
          </a:p>
          <a:p>
            <a:r>
              <a:rPr lang="en-US" dirty="0" smtClean="0"/>
              <a:t>  Format</a:t>
            </a:r>
          </a:p>
          <a:p>
            <a:r>
              <a:rPr lang="en-US" dirty="0" smtClean="0"/>
              <a:t>  Accuracy </a:t>
            </a:r>
          </a:p>
          <a:p>
            <a:r>
              <a:rPr lang="en-US" dirty="0" smtClean="0"/>
              <a:t>  Typos, grammar, spelling</a:t>
            </a:r>
          </a:p>
          <a:p>
            <a:r>
              <a:rPr lang="en-US" dirty="0" smtClean="0"/>
              <a:t>  Delete original questions</a:t>
            </a:r>
          </a:p>
          <a:p>
            <a:r>
              <a:rPr lang="en-US" dirty="0" smtClean="0"/>
              <a:t>  Fill in the blanks are complete, delete brackets</a:t>
            </a:r>
          </a:p>
          <a:p>
            <a:r>
              <a:rPr lang="en-US" dirty="0" smtClean="0"/>
              <a:t>  Quality of project pictures (see next slide for tips)</a:t>
            </a:r>
          </a:p>
          <a:p>
            <a:pPr marL="0" indent="0">
              <a:buNone/>
            </a:pPr>
            <a:endParaRPr lang="en-US" dirty="0"/>
          </a:p>
        </p:txBody>
      </p:sp>
      <p:sp>
        <p:nvSpPr>
          <p:cNvPr id="4" name="5-Point Star 3"/>
          <p:cNvSpPr/>
          <p:nvPr/>
        </p:nvSpPr>
        <p:spPr>
          <a:xfrm>
            <a:off x="1267317" y="1748205"/>
            <a:ext cx="336884" cy="3007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1283352" y="2288128"/>
            <a:ext cx="336884" cy="3007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283352" y="2798963"/>
            <a:ext cx="336884" cy="3007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283352" y="3298485"/>
            <a:ext cx="336884" cy="3007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283352" y="3806149"/>
            <a:ext cx="336884" cy="3007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283352" y="4302911"/>
            <a:ext cx="336884" cy="3007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1283352" y="4799673"/>
            <a:ext cx="336884" cy="3007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541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46438" y="571071"/>
            <a:ext cx="10515600" cy="1325563"/>
          </a:xfrm>
        </p:spPr>
        <p:txBody>
          <a:bodyPr>
            <a:normAutofit/>
          </a:bodyPr>
          <a:lstStyle/>
          <a:p>
            <a:pPr algn="ctr"/>
            <a:r>
              <a:rPr lang="en-US" sz="4000" dirty="0">
                <a:effectLst>
                  <a:outerShdw blurRad="38100" dist="38100" dir="2700000" algn="tl">
                    <a:srgbClr val="000000">
                      <a:alpha val="43137"/>
                    </a:srgbClr>
                  </a:outerShdw>
                </a:effectLst>
                <a:latin typeface="+mn-lt"/>
              </a:rPr>
              <a:t>Basic Tips for Taking Good Project Photos</a:t>
            </a:r>
            <a:r>
              <a:rPr lang="en-US" dirty="0" smtClean="0">
                <a:latin typeface="Century Gothic" panose="020B0502020202020204" pitchFamily="34" charset="0"/>
              </a:rPr>
              <a:t/>
            </a:r>
            <a:br>
              <a:rPr lang="en-US" dirty="0" smtClean="0">
                <a:latin typeface="Century Gothic" panose="020B0502020202020204" pitchFamily="34" charset="0"/>
              </a:rPr>
            </a:br>
            <a:endParaRPr lang="en-US" dirty="0"/>
          </a:p>
        </p:txBody>
      </p:sp>
      <p:sp>
        <p:nvSpPr>
          <p:cNvPr id="6" name="Content Placeholder 2"/>
          <p:cNvSpPr txBox="1">
            <a:spLocks/>
          </p:cNvSpPr>
          <p:nvPr/>
        </p:nvSpPr>
        <p:spPr>
          <a:xfrm>
            <a:off x="6781800" y="1679576"/>
            <a:ext cx="5217397" cy="4889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b="1" dirty="0" smtClean="0"/>
              <a:t>Before and after: </a:t>
            </a:r>
            <a:r>
              <a:rPr lang="en-US" sz="2400" dirty="0" smtClean="0"/>
              <a:t>Choose a photo point to take before and after from same perspective, avoid using the zoom</a:t>
            </a:r>
          </a:p>
          <a:p>
            <a:pPr>
              <a:lnSpc>
                <a:spcPct val="110000"/>
              </a:lnSpc>
            </a:pPr>
            <a:r>
              <a:rPr lang="en-US" sz="2400" b="1" dirty="0"/>
              <a:t>Sun: </a:t>
            </a:r>
            <a:r>
              <a:rPr lang="en-US" sz="2400" dirty="0"/>
              <a:t>Ideally is behind you, or to the side. Not in front of you.</a:t>
            </a:r>
          </a:p>
          <a:p>
            <a:pPr>
              <a:lnSpc>
                <a:spcPct val="110000"/>
              </a:lnSpc>
            </a:pPr>
            <a:r>
              <a:rPr lang="en-US" sz="2400" b="1" dirty="0" smtClean="0"/>
              <a:t>Shadow: </a:t>
            </a:r>
            <a:r>
              <a:rPr lang="en-US" sz="2400" dirty="0" smtClean="0"/>
              <a:t>Make sure your focal point is in the light</a:t>
            </a:r>
          </a:p>
          <a:p>
            <a:r>
              <a:rPr lang="en-US" sz="2400" b="1" dirty="0"/>
              <a:t>People: </a:t>
            </a:r>
            <a:r>
              <a:rPr lang="en-US" sz="2400" dirty="0"/>
              <a:t>for scale, interest and jobs being performed. </a:t>
            </a:r>
          </a:p>
          <a:p>
            <a:endParaRPr lang="en-US" dirty="0"/>
          </a:p>
        </p:txBody>
      </p:sp>
      <p:sp>
        <p:nvSpPr>
          <p:cNvPr id="9" name="TextBox 8"/>
          <p:cNvSpPr txBox="1"/>
          <p:nvPr/>
        </p:nvSpPr>
        <p:spPr>
          <a:xfrm>
            <a:off x="1968854" y="5514074"/>
            <a:ext cx="4282066" cy="2243691"/>
          </a:xfrm>
          <a:prstGeom prst="rect">
            <a:avLst/>
          </a:prstGeom>
          <a:noFill/>
        </p:spPr>
        <p:txBody>
          <a:bodyPr wrap="square" rtlCol="0">
            <a:spAutoFit/>
          </a:bodyPr>
          <a:lstStyle/>
          <a:p>
            <a:pPr>
              <a:lnSpc>
                <a:spcPct val="110000"/>
              </a:lnSpc>
            </a:pPr>
            <a:r>
              <a:rPr lang="en-US" sz="2000" dirty="0" smtClean="0"/>
              <a:t>A useful photo is:    </a:t>
            </a:r>
            <a:r>
              <a:rPr lang="en-US" sz="2000" b="1" dirty="0" smtClean="0"/>
              <a:t>Attractive</a:t>
            </a:r>
          </a:p>
          <a:p>
            <a:pPr algn="ctr">
              <a:lnSpc>
                <a:spcPct val="110000"/>
              </a:lnSpc>
            </a:pPr>
            <a:r>
              <a:rPr lang="en-US" sz="2000" b="1" dirty="0" smtClean="0"/>
              <a:t>               Colorful</a:t>
            </a:r>
          </a:p>
          <a:p>
            <a:pPr algn="ctr">
              <a:lnSpc>
                <a:spcPct val="110000"/>
              </a:lnSpc>
            </a:pPr>
            <a:r>
              <a:rPr lang="en-US" sz="2000" b="1" dirty="0" smtClean="0"/>
              <a:t>                In focus</a:t>
            </a:r>
          </a:p>
          <a:p>
            <a:endParaRPr lang="en-US" dirty="0" smtClean="0">
              <a:latin typeface="Century Gothic" panose="020B0502020202020204" pitchFamily="34" charset="0"/>
            </a:endParaRPr>
          </a:p>
          <a:p>
            <a:pPr>
              <a:lnSpc>
                <a:spcPct val="110000"/>
              </a:lnSpc>
            </a:pPr>
            <a:endParaRPr lang="en-US" b="1" dirty="0" smtClean="0">
              <a:latin typeface="Century Gothic" panose="020B0502020202020204" pitchFamily="34" charset="0"/>
            </a:endParaRPr>
          </a:p>
          <a:p>
            <a:endParaRPr lang="en-US" dirty="0" smtClean="0"/>
          </a:p>
          <a:p>
            <a:pPr algn="ctr"/>
            <a:endParaRPr lang="en-US" dirty="0" smtClean="0"/>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62514" y="1690688"/>
            <a:ext cx="6304986" cy="3725818"/>
          </a:xfrm>
        </p:spPr>
      </p:pic>
    </p:spTree>
    <p:extLst>
      <p:ext uri="{BB962C8B-B14F-4D97-AF65-F5344CB8AC3E}">
        <p14:creationId xmlns:p14="http://schemas.microsoft.com/office/powerpoint/2010/main" val="4156713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627"/>
            <a:ext cx="10515600" cy="1325563"/>
          </a:xfrm>
        </p:spPr>
        <p:txBody>
          <a:bodyPr>
            <a:normAutofit/>
          </a:bodyPr>
          <a:lstStyle/>
          <a:p>
            <a:pPr algn="ctr"/>
            <a:r>
              <a:rPr lang="en-US" sz="4000" dirty="0" smtClean="0">
                <a:ln w="0"/>
                <a:effectLst>
                  <a:outerShdw blurRad="38100" dist="19050" dir="2700000" algn="tl" rotWithShape="0">
                    <a:schemeClr val="dk1">
                      <a:alpha val="40000"/>
                    </a:schemeClr>
                  </a:outerShdw>
                </a:effectLst>
                <a:latin typeface="+mn-lt"/>
              </a:rPr>
              <a:t>Purpose of the </a:t>
            </a:r>
            <a:r>
              <a:rPr lang="en-US" sz="4000" dirty="0">
                <a:ln w="0"/>
                <a:effectLst>
                  <a:outerShdw blurRad="38100" dist="19050" dir="2700000" algn="tl" rotWithShape="0">
                    <a:schemeClr val="dk1">
                      <a:alpha val="40000"/>
                    </a:schemeClr>
                  </a:outerShdw>
                </a:effectLst>
                <a:latin typeface="+mn-lt"/>
              </a:rPr>
              <a:t>Two-Page Executive Summary</a:t>
            </a:r>
            <a:endParaRPr lang="en-US" sz="4000" dirty="0">
              <a:latin typeface="+mn-lt"/>
            </a:endParaRPr>
          </a:p>
        </p:txBody>
      </p:sp>
      <p:sp>
        <p:nvSpPr>
          <p:cNvPr id="3" name="Content Placeholder 2"/>
          <p:cNvSpPr>
            <a:spLocks noGrp="1"/>
          </p:cNvSpPr>
          <p:nvPr>
            <p:ph idx="1"/>
          </p:nvPr>
        </p:nvSpPr>
        <p:spPr>
          <a:xfrm>
            <a:off x="838200" y="1814338"/>
            <a:ext cx="10754532" cy="3552287"/>
          </a:xfrm>
        </p:spPr>
        <p:txBody>
          <a:bodyPr>
            <a:noAutofit/>
          </a:bodyPr>
          <a:lstStyle/>
          <a:p>
            <a:r>
              <a:rPr lang="en-US" sz="3200" dirty="0" smtClean="0"/>
              <a:t>Completion of the two-page executive summary is a required deliverable in your Scope </a:t>
            </a:r>
            <a:r>
              <a:rPr lang="en-US" sz="3200" dirty="0"/>
              <a:t>of Work </a:t>
            </a:r>
            <a:r>
              <a:rPr lang="en-US" sz="3200" dirty="0" smtClean="0"/>
              <a:t>under the Task 1- Project Administration/ Management section of your agreement.</a:t>
            </a:r>
            <a:endParaRPr lang="en-US" sz="2800" dirty="0" smtClean="0"/>
          </a:p>
          <a:p>
            <a:pPr marL="457200" lvl="1" indent="0">
              <a:buNone/>
            </a:pPr>
            <a:r>
              <a:rPr lang="en-US" sz="2800" dirty="0" smtClean="0"/>
              <a:t>-It is also called a Project Outcome Summary Report</a:t>
            </a:r>
            <a:r>
              <a:rPr lang="en-US" dirty="0" smtClean="0"/>
              <a:t>.</a:t>
            </a:r>
            <a:endParaRPr lang="en-US" sz="3200" dirty="0" smtClean="0"/>
          </a:p>
          <a:p>
            <a:endParaRPr lang="en-US" sz="3200" dirty="0" smtClean="0"/>
          </a:p>
          <a:p>
            <a:r>
              <a:rPr lang="en-US" sz="3200" dirty="0" smtClean="0"/>
              <a:t>This report is </a:t>
            </a:r>
            <a:r>
              <a:rPr lang="en-US" sz="3200" dirty="0"/>
              <a:t>a condensed version of your project </a:t>
            </a:r>
            <a:r>
              <a:rPr lang="en-US" sz="3200" dirty="0" smtClean="0"/>
              <a:t>and should highlight </a:t>
            </a:r>
            <a:r>
              <a:rPr lang="en-US" sz="3200" dirty="0"/>
              <a:t>the successes of your project. </a:t>
            </a:r>
            <a:r>
              <a:rPr lang="en-US" sz="3200" dirty="0" smtClean="0"/>
              <a:t>It is </a:t>
            </a:r>
            <a:r>
              <a:rPr lang="en-US" sz="3200" dirty="0"/>
              <a:t>seen by the legislature to account for funding dollars spent</a:t>
            </a:r>
            <a:r>
              <a:rPr lang="en-US" sz="3200" dirty="0" smtClean="0"/>
              <a:t>. </a:t>
            </a:r>
          </a:p>
          <a:p>
            <a:endParaRPr lang="en-US" sz="3200" dirty="0"/>
          </a:p>
        </p:txBody>
      </p:sp>
    </p:spTree>
    <p:extLst>
      <p:ext uri="{BB962C8B-B14F-4D97-AF65-F5344CB8AC3E}">
        <p14:creationId xmlns:p14="http://schemas.microsoft.com/office/powerpoint/2010/main" val="2923223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601" y="131473"/>
            <a:ext cx="10515600" cy="1325563"/>
          </a:xfrm>
        </p:spPr>
        <p:txBody>
          <a:bodyPr>
            <a:normAutofit/>
          </a:bodyPr>
          <a:lstStyle/>
          <a:p>
            <a:pPr algn="ctr"/>
            <a:r>
              <a:rPr lang="en-US" sz="4000" dirty="0" smtClean="0">
                <a:latin typeface="+mn-lt"/>
              </a:rPr>
              <a:t>Project General Information</a:t>
            </a:r>
            <a:endParaRPr lang="en-US" sz="4000" dirty="0">
              <a:latin typeface="+mn-lt"/>
            </a:endParaRPr>
          </a:p>
        </p:txBody>
      </p:sp>
      <p:sp>
        <p:nvSpPr>
          <p:cNvPr id="4" name="AutoShape 2"/>
          <p:cNvSpPr>
            <a:spLocks noChangeArrowheads="1"/>
          </p:cNvSpPr>
          <p:nvPr/>
        </p:nvSpPr>
        <p:spPr bwMode="auto">
          <a:xfrm>
            <a:off x="1701315" y="1219200"/>
            <a:ext cx="9045146" cy="2331307"/>
          </a:xfrm>
          <a:prstGeom prst="roundRect">
            <a:avLst>
              <a:gd name="adj" fmla="val 16667"/>
            </a:avLst>
          </a:prstGeom>
          <a:solidFill>
            <a:srgbClr val="FFFFFF"/>
          </a:solidFill>
          <a:ln w="63500" cmpd="thickThin">
            <a:solidFill>
              <a:srgbClr val="193E7C"/>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193E7C"/>
                </a:solidFill>
                <a:effectLst/>
                <a:latin typeface="Franklin Gothic Demi" panose="020B0703020102020204" pitchFamily="34" charset="0"/>
              </a:rPr>
              <a:t>[Project Title]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193E7C"/>
                </a:solidFill>
                <a:effectLst/>
                <a:latin typeface="Franklin Gothic Demi" panose="020B0703020102020204" pitchFamily="34" charset="0"/>
              </a:rPr>
              <a:t>[Recipient]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193E7C"/>
                </a:solidFill>
                <a:effectLst/>
                <a:latin typeface="Franklin Gothic Demi" panose="020B0703020102020204" pitchFamily="34" charset="0"/>
              </a:rPr>
              <a:t>[Grant Number]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193E7C"/>
                </a:solidFill>
                <a:effectLst/>
                <a:latin typeface="Franklin Gothic Demi" panose="020B0703020102020204" pitchFamily="34" charset="0"/>
              </a:rPr>
              <a:t>[Project open and close dates]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smtClean="0">
                <a:ln>
                  <a:noFill/>
                </a:ln>
                <a:solidFill>
                  <a:srgbClr val="193E7C"/>
                </a:solidFill>
                <a:effectLst/>
                <a:latin typeface="Franklin Gothic Demi" panose="020B0703020102020204" pitchFamily="34" charset="0"/>
              </a:rPr>
              <a:t>Final Total Project Cost: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solidFill>
                  <a:srgbClr val="193E7C"/>
                </a:solidFill>
                <a:latin typeface="Franklin Gothic Demi" panose="020B0703020102020204" pitchFamily="34" charset="0"/>
              </a:rPr>
              <a:t>Ecology Funded Water Quality Improvement Cost</a:t>
            </a:r>
            <a:r>
              <a:rPr kumimoji="0" lang="en-US" altLang="en-US" sz="1600" b="0" i="0" u="none" strike="noStrike" cap="none" normalizeH="0" baseline="0" dirty="0" smtClean="0">
                <a:ln>
                  <a:noFill/>
                </a:ln>
                <a:solidFill>
                  <a:srgbClr val="193E7C"/>
                </a:solidFill>
                <a:effectLst/>
                <a:latin typeface="Franklin Gothic Demi" panose="020B07030201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solidFill>
                  <a:srgbClr val="193E7C"/>
                </a:solidFill>
                <a:latin typeface="Franklin Gothic Demi" panose="020B0703020102020204" pitchFamily="34" charset="0"/>
              </a:rPr>
              <a:t>Additional Water Quality Improvement </a:t>
            </a:r>
            <a:r>
              <a:rPr lang="en-US" altLang="en-US" sz="1600" dirty="0" smtClean="0">
                <a:solidFill>
                  <a:srgbClr val="193E7C"/>
                </a:solidFill>
                <a:latin typeface="Franklin Gothic Demi" panose="020B0703020102020204" pitchFamily="34" charset="0"/>
              </a:rPr>
              <a:t>Cost: </a:t>
            </a:r>
            <a:r>
              <a:rPr lang="en-US" altLang="en-US" sz="1600" dirty="0">
                <a:solidFill>
                  <a:srgbClr val="193E7C"/>
                </a:solidFill>
                <a:latin typeface="Franklin Gothic Demi" panose="020B07030201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solidFill>
                  <a:srgbClr val="193E7C"/>
                </a:solidFill>
                <a:latin typeface="Franklin Gothic Demi" panose="020B0703020102020204" pitchFamily="34" charset="0"/>
              </a:rPr>
              <a:t>Other Project </a:t>
            </a:r>
            <a:r>
              <a:rPr lang="en-US" altLang="en-US" sz="1600" dirty="0" smtClean="0">
                <a:solidFill>
                  <a:srgbClr val="193E7C"/>
                </a:solidFill>
                <a:latin typeface="Franklin Gothic Demi" panose="020B0703020102020204" pitchFamily="34" charset="0"/>
              </a:rPr>
              <a:t>Cost </a:t>
            </a:r>
            <a:r>
              <a:rPr lang="en-US" altLang="en-US" sz="1600" dirty="0">
                <a:solidFill>
                  <a:srgbClr val="193E7C"/>
                </a:solidFill>
                <a:latin typeface="Franklin Gothic Demi" panose="020B0703020102020204" pitchFamily="34" charset="0"/>
              </a:rPr>
              <a:t>$</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rPr>
              <a:t> </a:t>
            </a:r>
          </a:p>
        </p:txBody>
      </p:sp>
      <p:sp>
        <p:nvSpPr>
          <p:cNvPr id="5" name="TextBox 4"/>
          <p:cNvSpPr txBox="1"/>
          <p:nvPr/>
        </p:nvSpPr>
        <p:spPr>
          <a:xfrm>
            <a:off x="2103469" y="6391161"/>
            <a:ext cx="8240839" cy="369332"/>
          </a:xfrm>
          <a:prstGeom prst="rect">
            <a:avLst/>
          </a:prstGeom>
          <a:noFill/>
        </p:spPr>
        <p:txBody>
          <a:bodyPr wrap="square" rtlCol="0">
            <a:spAutoFit/>
          </a:bodyPr>
          <a:lstStyle/>
          <a:p>
            <a:pPr algn="ctr"/>
            <a:r>
              <a:rPr lang="en-US" b="1" dirty="0" smtClean="0"/>
              <a:t>Brackets = fill in the blank (and delete the brackets!)</a:t>
            </a:r>
            <a:endParaRPr lang="en-US" b="1" dirty="0"/>
          </a:p>
        </p:txBody>
      </p:sp>
      <p:sp>
        <p:nvSpPr>
          <p:cNvPr id="6" name="TextBox 5"/>
          <p:cNvSpPr txBox="1"/>
          <p:nvPr/>
        </p:nvSpPr>
        <p:spPr>
          <a:xfrm>
            <a:off x="505013" y="3713505"/>
            <a:ext cx="11437749" cy="2554545"/>
          </a:xfrm>
          <a:prstGeom prst="rect">
            <a:avLst/>
          </a:prstGeom>
          <a:noFill/>
        </p:spPr>
        <p:txBody>
          <a:bodyPr wrap="square" rtlCol="0">
            <a:spAutoFit/>
          </a:bodyPr>
          <a:lstStyle/>
          <a:p>
            <a:pPr lvl="0" eaLnBrk="0" fontAlgn="base" hangingPunct="0">
              <a:spcBef>
                <a:spcPct val="0"/>
              </a:spcBef>
              <a:spcAft>
                <a:spcPct val="0"/>
              </a:spcAft>
            </a:pPr>
            <a:r>
              <a:rPr lang="en-US" altLang="en-US" sz="1600" u="sng" dirty="0" smtClean="0"/>
              <a:t>Final Total Project Cost- </a:t>
            </a:r>
            <a:r>
              <a:rPr lang="en-US" altLang="en-US" sz="1600" dirty="0" smtClean="0"/>
              <a:t>Should be the sum of Ecology Funded Water Quality Improvement Costs, Additional Water Quality Improvement Costs, and Other Project costs.</a:t>
            </a:r>
          </a:p>
          <a:p>
            <a:pPr lvl="0" eaLnBrk="0" fontAlgn="base" hangingPunct="0">
              <a:spcBef>
                <a:spcPct val="0"/>
              </a:spcBef>
              <a:spcAft>
                <a:spcPct val="0"/>
              </a:spcAft>
            </a:pPr>
            <a:endParaRPr kumimoji="0" lang="en-US" altLang="en-US" sz="1600" i="0" u="sng" strike="noStrike" cap="none" normalizeH="0" dirty="0" smtClean="0">
              <a:ln>
                <a:noFill/>
              </a:ln>
              <a:solidFill>
                <a:schemeClr val="tx1"/>
              </a:solidFill>
              <a:effectLst/>
            </a:endParaRPr>
          </a:p>
          <a:p>
            <a:pPr lvl="0" eaLnBrk="0" fontAlgn="base" hangingPunct="0">
              <a:spcBef>
                <a:spcPct val="0"/>
              </a:spcBef>
              <a:spcAft>
                <a:spcPct val="0"/>
              </a:spcAft>
            </a:pPr>
            <a:r>
              <a:rPr kumimoji="0" lang="en-US" altLang="en-US" sz="1600" i="0" u="sng" strike="noStrike" cap="none" normalizeH="0" dirty="0" smtClean="0">
                <a:ln>
                  <a:noFill/>
                </a:ln>
                <a:solidFill>
                  <a:schemeClr val="tx1"/>
                </a:solidFill>
                <a:effectLst/>
              </a:rPr>
              <a:t>Ecology Funded Water Quality Improvement Cost- </a:t>
            </a:r>
            <a:r>
              <a:rPr kumimoji="0" lang="en-US" altLang="en-US" sz="1600" b="0" i="0" u="none" strike="noStrike" cap="none" normalizeH="0" dirty="0" smtClean="0">
                <a:ln>
                  <a:noFill/>
                </a:ln>
                <a:solidFill>
                  <a:schemeClr val="tx1"/>
                </a:solidFill>
                <a:effectLst/>
              </a:rPr>
              <a:t>Ecology grant and loan money contributed to the project. </a:t>
            </a:r>
          </a:p>
          <a:p>
            <a:pPr lvl="0" eaLnBrk="0" fontAlgn="base" hangingPunct="0">
              <a:spcBef>
                <a:spcPct val="0"/>
              </a:spcBef>
              <a:spcAft>
                <a:spcPct val="0"/>
              </a:spcAft>
            </a:pPr>
            <a:endParaRPr kumimoji="0" lang="en-US" altLang="en-US" sz="1600" b="0" i="0" u="none" strike="noStrike" cap="none" normalizeH="0" dirty="0" smtClean="0">
              <a:ln>
                <a:noFill/>
              </a:ln>
              <a:solidFill>
                <a:schemeClr val="tx1"/>
              </a:solidFill>
              <a:effectLst/>
            </a:endParaRPr>
          </a:p>
          <a:p>
            <a:pPr lvl="0" eaLnBrk="0" fontAlgn="base" hangingPunct="0">
              <a:spcBef>
                <a:spcPct val="0"/>
              </a:spcBef>
              <a:spcAft>
                <a:spcPct val="0"/>
              </a:spcAft>
            </a:pPr>
            <a:r>
              <a:rPr lang="en-US" altLang="en-US" sz="1600" u="sng" baseline="0" dirty="0" smtClean="0"/>
              <a:t>Additional</a:t>
            </a:r>
            <a:r>
              <a:rPr lang="en-US" altLang="en-US" sz="1600" u="sng" dirty="0" smtClean="0"/>
              <a:t> Water Quality Improvement Cost- </a:t>
            </a:r>
            <a:r>
              <a:rPr lang="en-US" altLang="en-US" sz="1600" dirty="0"/>
              <a:t>T</a:t>
            </a:r>
            <a:r>
              <a:rPr lang="en-US" altLang="en-US" sz="1600" dirty="0" smtClean="0"/>
              <a:t>hese are water quality improvement tasks that were not covered by Ecology funding, i.e. if you had a cap on your funding,  match portion, unexpected costs covered that were not in the original budget. This amount may be $0 if Ecology paid for all</a:t>
            </a:r>
            <a:r>
              <a:rPr lang="en-US" altLang="en-US" sz="1600" dirty="0"/>
              <a:t> </a:t>
            </a:r>
            <a:r>
              <a:rPr lang="en-US" altLang="en-US" sz="1600" dirty="0" smtClean="0"/>
              <a:t>water quality expenses.</a:t>
            </a:r>
          </a:p>
          <a:p>
            <a:pPr lvl="0" eaLnBrk="0" fontAlgn="base" hangingPunct="0">
              <a:spcBef>
                <a:spcPct val="0"/>
              </a:spcBef>
              <a:spcAft>
                <a:spcPct val="0"/>
              </a:spcAft>
            </a:pPr>
            <a:endParaRPr lang="en-US" altLang="en-US" sz="1600" dirty="0" smtClean="0"/>
          </a:p>
          <a:p>
            <a:pPr lvl="0" eaLnBrk="0" fontAlgn="base" hangingPunct="0">
              <a:spcBef>
                <a:spcPct val="0"/>
              </a:spcBef>
              <a:spcAft>
                <a:spcPct val="0"/>
              </a:spcAft>
            </a:pPr>
            <a:r>
              <a:rPr kumimoji="0" lang="en-US" altLang="en-US" sz="1600" b="0" i="0" u="sng" strike="noStrike" cap="none" normalizeH="0" dirty="0" smtClean="0">
                <a:ln>
                  <a:noFill/>
                </a:ln>
                <a:solidFill>
                  <a:schemeClr val="tx1"/>
                </a:solidFill>
                <a:effectLst/>
              </a:rPr>
              <a:t>Other Project Cost- </a:t>
            </a:r>
            <a:r>
              <a:rPr lang="en-US" altLang="en-US" sz="1600" dirty="0" smtClean="0"/>
              <a:t>Other costs associated with the project, i.e. b</a:t>
            </a:r>
            <a:r>
              <a:rPr kumimoji="0" lang="en-US" altLang="en-US" sz="1600" b="0" i="0" strike="noStrike" cap="none" normalizeH="0" dirty="0" smtClean="0">
                <a:ln>
                  <a:noFill/>
                </a:ln>
                <a:solidFill>
                  <a:schemeClr val="tx1"/>
                </a:solidFill>
                <a:effectLst/>
              </a:rPr>
              <a:t>enches, lighting, road paving, etc. </a:t>
            </a:r>
            <a:endParaRPr kumimoji="0" lang="en-US" altLang="en-US" sz="1600" b="0" i="0" u="sng"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942158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037"/>
            <a:ext cx="10515600" cy="1325563"/>
          </a:xfrm>
        </p:spPr>
        <p:txBody>
          <a:bodyPr>
            <a:normAutofit/>
          </a:bodyPr>
          <a:lstStyle/>
          <a:p>
            <a:pPr algn="ctr"/>
            <a:r>
              <a:rPr lang="en-US" sz="4000" dirty="0" smtClean="0">
                <a:effectLst>
                  <a:outerShdw blurRad="38100" dist="38100" dir="2700000" algn="tl">
                    <a:srgbClr val="000000">
                      <a:alpha val="43137"/>
                    </a:srgbClr>
                  </a:outerShdw>
                </a:effectLst>
                <a:latin typeface="+mn-lt"/>
              </a:rPr>
              <a:t>Project Context and Description</a:t>
            </a:r>
            <a:endParaRPr lang="en-US" sz="4000" dirty="0">
              <a:effectLst>
                <a:outerShdw blurRad="38100" dist="38100" dir="2700000" algn="tl">
                  <a:srgbClr val="000000">
                    <a:alpha val="43137"/>
                  </a:srgbClr>
                </a:outerShdw>
              </a:effectLst>
              <a:latin typeface="+mn-lt"/>
            </a:endParaRPr>
          </a:p>
        </p:txBody>
      </p:sp>
      <p:sp>
        <p:nvSpPr>
          <p:cNvPr id="4" name="Text Box 2"/>
          <p:cNvSpPr txBox="1">
            <a:spLocks noChangeArrowheads="1"/>
          </p:cNvSpPr>
          <p:nvPr/>
        </p:nvSpPr>
        <p:spPr bwMode="auto">
          <a:xfrm>
            <a:off x="4630845" y="1738950"/>
            <a:ext cx="7010400" cy="3998711"/>
          </a:xfrm>
          <a:prstGeom prst="rect">
            <a:avLst/>
          </a:prstGeom>
          <a:solidFill>
            <a:srgbClr val="D0DB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b="1" i="0" u="none" strike="noStrike" cap="none" normalizeH="0" baseline="0" dirty="0" smtClean="0">
                <a:ln>
                  <a:noFill/>
                </a:ln>
                <a:solidFill>
                  <a:srgbClr val="123452"/>
                </a:solidFill>
                <a:effectLst/>
                <a:latin typeface="Franklin Gothic Book" panose="020B0503020102020204" pitchFamily="34" charset="0"/>
              </a:rPr>
              <a:t>Context and Project Description</a:t>
            </a:r>
            <a:r>
              <a:rPr kumimoji="0" lang="en-US" altLang="en-US" b="0" i="0" u="none" strike="noStrike" cap="none" normalizeH="0" baseline="0" dirty="0" smtClean="0">
                <a:ln>
                  <a:noFill/>
                </a:ln>
                <a:solidFill>
                  <a:srgbClr val="123452"/>
                </a:solidFill>
                <a:effectLst/>
                <a:latin typeface="Franklin Gothic Book" panose="020B0503020102020204" pitchFamily="34" charset="0"/>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1" i="0" u="none" strike="noStrike" cap="none" normalizeH="0" baseline="0" dirty="0" smtClean="0">
                <a:ln>
                  <a:noFill/>
                </a:ln>
                <a:solidFill>
                  <a:srgbClr val="123452"/>
                </a:solidFill>
                <a:effectLst/>
                <a:latin typeface="Franklin Gothic Book" panose="020B0503020102020204" pitchFamily="34" charset="0"/>
              </a:rPr>
              <a:t>[</a:t>
            </a:r>
            <a:r>
              <a:rPr kumimoji="0" lang="en-US" altLang="en-US" sz="1400" b="0" i="0" u="none" strike="noStrike" cap="none" normalizeH="0" baseline="0" dirty="0" smtClean="0">
                <a:ln>
                  <a:noFill/>
                </a:ln>
                <a:solidFill>
                  <a:srgbClr val="123452"/>
                </a:solidFill>
                <a:effectLst/>
                <a:latin typeface="Franklin Gothic Book" panose="020B0503020102020204" pitchFamily="34" charset="0"/>
              </a:rPr>
              <a:t>This project improves water quality in </a:t>
            </a:r>
            <a:r>
              <a:rPr lang="en-US" altLang="en-US" sz="1400" dirty="0">
                <a:solidFill>
                  <a:srgbClr val="123452"/>
                </a:solidFill>
                <a:latin typeface="Franklin Gothic Book" panose="020B0503020102020204" pitchFamily="34" charset="0"/>
              </a:rPr>
              <a:t>the </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(Name Of Waterbody) </a:t>
            </a:r>
            <a:r>
              <a:rPr lang="en-US" altLang="en-US" sz="1400" dirty="0" smtClean="0">
                <a:solidFill>
                  <a:srgbClr val="123452"/>
                </a:solidFill>
                <a:latin typeface="Franklin Gothic Book" panose="020B0503020102020204" pitchFamily="34" charset="0"/>
              </a:rPr>
              <a:t>through the </a:t>
            </a:r>
            <a:r>
              <a:rPr lang="en-US" altLang="en-US" sz="1400" dirty="0">
                <a:solidFill>
                  <a:srgbClr val="123452"/>
                </a:solidFill>
                <a:latin typeface="Franklin Gothic Book" panose="020B0503020102020204" pitchFamily="34" charset="0"/>
              </a:rPr>
              <a:t>installation of </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(Type Of Water Quality Facilities) </a:t>
            </a:r>
            <a:r>
              <a:rPr lang="en-US" altLang="en-US" sz="1400" dirty="0">
                <a:solidFill>
                  <a:srgbClr val="123452"/>
                </a:solidFill>
                <a:latin typeface="Franklin Gothic Book" panose="020B0503020102020204" pitchFamily="34" charset="0"/>
              </a:rPr>
              <a:t>at </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(Project Location) </a:t>
            </a:r>
            <a:r>
              <a:rPr lang="en-US" altLang="en-US" sz="1400" dirty="0">
                <a:solidFill>
                  <a:srgbClr val="123452"/>
                </a:solidFill>
                <a:latin typeface="Franklin Gothic Book" panose="020B0503020102020204" pitchFamily="34" charset="0"/>
              </a:rPr>
              <a:t>in the </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(City/County)</a:t>
            </a:r>
            <a:r>
              <a:rPr lang="en-US" altLang="en-US" sz="1400" dirty="0">
                <a:solidFill>
                  <a:srgbClr val="123452"/>
                </a:solidFill>
                <a:latin typeface="Franklin Gothic Book" panose="020B0503020102020204" pitchFamily="34" charset="0"/>
              </a:rPr>
              <a:t> of </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(Name). </a:t>
            </a:r>
            <a:r>
              <a:rPr lang="en-US" altLang="en-US" sz="1400" dirty="0">
                <a:solidFill>
                  <a:srgbClr val="123452"/>
                </a:solidFill>
                <a:latin typeface="Franklin Gothic Book" panose="020B0503020102020204" pitchFamily="34" charset="0"/>
              </a:rPr>
              <a:t>This project </a:t>
            </a:r>
            <a:r>
              <a:rPr lang="en-US" altLang="en-US" sz="1400" dirty="0" smtClean="0">
                <a:solidFill>
                  <a:srgbClr val="123452"/>
                </a:solidFill>
                <a:latin typeface="Franklin Gothic Book" panose="020B0503020102020204" pitchFamily="34" charset="0"/>
              </a:rPr>
              <a:t>provides </a:t>
            </a:r>
            <a:r>
              <a:rPr lang="en-US" altLang="en-US" sz="1400" dirty="0">
                <a:solidFill>
                  <a:srgbClr val="123452"/>
                </a:solidFill>
                <a:latin typeface="Franklin Gothic Book" panose="020B0503020102020204" pitchFamily="34" charset="0"/>
              </a:rPr>
              <a:t>treatment for </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(Total Suspended Solids (TSS), Oil (Total Petroleum Hydrocarbons), Dissolved Copper, Dissolved zinc, and Total Phosphorus) </a:t>
            </a:r>
            <a:r>
              <a:rPr lang="en-US" altLang="en-US" sz="1400" dirty="0">
                <a:solidFill>
                  <a:srgbClr val="123452"/>
                </a:solidFill>
                <a:latin typeface="Franklin Gothic Book" panose="020B0503020102020204" pitchFamily="34" charset="0"/>
              </a:rPr>
              <a:t>and </a:t>
            </a:r>
            <a:r>
              <a:rPr lang="en-US" altLang="en-US" sz="1400" dirty="0" smtClean="0">
                <a:solidFill>
                  <a:srgbClr val="123452"/>
                </a:solidFill>
                <a:latin typeface="Franklin Gothic Book" panose="020B0503020102020204" pitchFamily="34" charset="0"/>
              </a:rPr>
              <a:t>also reduces </a:t>
            </a:r>
            <a:r>
              <a:rPr lang="en-US" altLang="en-US" sz="1400" dirty="0">
                <a:solidFill>
                  <a:srgbClr val="123452"/>
                </a:solidFill>
                <a:latin typeface="Franklin Gothic Book" panose="020B0503020102020204" pitchFamily="34" charset="0"/>
              </a:rPr>
              <a:t>flows to </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(Water Body Name) </a:t>
            </a:r>
            <a:r>
              <a:rPr lang="en-US" altLang="en-US" sz="1400" dirty="0">
                <a:solidFill>
                  <a:srgbClr val="123452"/>
                </a:solidFill>
                <a:latin typeface="Franklin Gothic Book" panose="020B0503020102020204" pitchFamily="34" charset="0"/>
              </a:rPr>
              <a:t>by increasing stormwater infiltration and /or providing stormwater detention. Additional benefits of this project include </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(list).</a:t>
            </a:r>
            <a:r>
              <a:rPr lang="en-US" altLang="en-US" sz="1400" b="1" dirty="0">
                <a:solidFill>
                  <a:srgbClr val="123452"/>
                </a:solidFill>
                <a:effectLst>
                  <a:glow rad="228600">
                    <a:schemeClr val="accent4">
                      <a:satMod val="175000"/>
                      <a:alpha val="40000"/>
                    </a:schemeClr>
                  </a:glow>
                </a:effectLst>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400" b="0" i="0" u="none"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1" i="0" u="none" strike="noStrike" cap="none" normalizeH="0" baseline="0" dirty="0" smtClean="0">
                <a:ln>
                  <a:noFill/>
                </a:ln>
                <a:solidFill>
                  <a:srgbClr val="123452"/>
                </a:solidFill>
                <a:effectLst/>
                <a:latin typeface="Franklin Gothic Book" panose="020B0503020102020204" pitchFamily="34" charset="0"/>
              </a:rPr>
              <a:t>[</a:t>
            </a:r>
            <a:r>
              <a:rPr kumimoji="0" lang="en-US" altLang="en-US" sz="1400" b="0" i="0" u="none" strike="noStrike" cap="none" normalizeH="0" baseline="0" dirty="0" smtClean="0">
                <a:ln>
                  <a:noFill/>
                </a:ln>
                <a:solidFill>
                  <a:srgbClr val="123452"/>
                </a:solidFill>
                <a:effectLst/>
                <a:latin typeface="Franklin Gothic Book" panose="020B0503020102020204" pitchFamily="34" charset="0"/>
              </a:rPr>
              <a:t>Provide a brief narrative to describe why your community needed this water quality</a:t>
            </a:r>
            <a:r>
              <a:rPr kumimoji="0" lang="en-US" altLang="en-US" sz="1400" b="0" i="0" u="none" strike="noStrike" cap="none" normalizeH="0" dirty="0" smtClean="0">
                <a:ln>
                  <a:noFill/>
                </a:ln>
                <a:solidFill>
                  <a:srgbClr val="123452"/>
                </a:solidFill>
                <a:effectLst/>
                <a:latin typeface="Franklin Gothic Book" panose="020B0503020102020204" pitchFamily="34" charset="0"/>
              </a:rPr>
              <a:t> </a:t>
            </a:r>
            <a:r>
              <a:rPr kumimoji="0" lang="en-US" altLang="en-US" sz="1400" b="0" i="0" u="none" strike="noStrike" cap="none" normalizeH="0" baseline="0" dirty="0" smtClean="0">
                <a:ln>
                  <a:noFill/>
                </a:ln>
                <a:solidFill>
                  <a:srgbClr val="123452"/>
                </a:solidFill>
                <a:effectLst/>
                <a:latin typeface="Franklin Gothic Book" panose="020B0503020102020204" pitchFamily="34" charset="0"/>
              </a:rPr>
              <a:t>project</a:t>
            </a:r>
            <a:r>
              <a:rPr lang="en-US" altLang="en-US" sz="1400" dirty="0" smtClean="0">
                <a:solidFill>
                  <a:srgbClr val="123452"/>
                </a:solidFill>
                <a:latin typeface="Franklin Gothic Book" panose="020B0503020102020204" pitchFamily="34" charset="0"/>
              </a:rPr>
              <a:t>. Describe the pre-project conditions and the water quality problem. Include information related to the problems the project will fix/help fix such as beach closures, complaints, health hazards, citizen complaints, regulatory compliance issues, newspaper articles, ugly smelly water etc.</a:t>
            </a:r>
            <a:r>
              <a:rPr lang="en-US" altLang="en-US" sz="1400" b="1" dirty="0" smtClean="0">
                <a:solidFill>
                  <a:srgbClr val="123452"/>
                </a:solidFill>
                <a:latin typeface="Franklin Gothic Book" panose="020B0503020102020204" pitchFamily="34" charset="0"/>
              </a:rPr>
              <a:t>]</a:t>
            </a:r>
            <a:r>
              <a:rPr lang="en-US" altLang="en-US" sz="1400" dirty="0" smtClean="0">
                <a:solidFill>
                  <a:srgbClr val="123452"/>
                </a:solidFill>
                <a:latin typeface="Franklin Gothic Book" panose="020B0503020102020204" pitchFamily="34" charset="0"/>
              </a:rPr>
              <a:t> </a:t>
            </a:r>
            <a:endParaRPr kumimoji="0" lang="en-US" altLang="en-US" sz="1400" b="0" i="0" u="none" strike="noStrike" cap="none" normalizeH="0" baseline="0" dirty="0" smtClean="0">
              <a:ln>
                <a:noFill/>
              </a:ln>
              <a:solidFill>
                <a:srgbClr val="123452"/>
              </a:solidFill>
              <a:effectLst/>
              <a:latin typeface="Franklin Gothic Book" panose="020B0503020102020204" pitchFamily="34" charset="0"/>
            </a:endParaRPr>
          </a:p>
        </p:txBody>
      </p:sp>
      <p:sp>
        <p:nvSpPr>
          <p:cNvPr id="3" name="TextBox 2"/>
          <p:cNvSpPr txBox="1"/>
          <p:nvPr/>
        </p:nvSpPr>
        <p:spPr>
          <a:xfrm>
            <a:off x="329294" y="2139454"/>
            <a:ext cx="3354508" cy="830997"/>
          </a:xfrm>
          <a:prstGeom prst="rect">
            <a:avLst/>
          </a:prstGeom>
          <a:noFill/>
        </p:spPr>
        <p:txBody>
          <a:bodyPr wrap="square" rtlCol="0">
            <a:spAutoFit/>
          </a:bodyPr>
          <a:lstStyle/>
          <a:p>
            <a:r>
              <a:rPr lang="en-US" sz="1600" dirty="0" smtClean="0"/>
              <a:t>Copy and paste the short description of your agreement here or fill in the highlighted portions. </a:t>
            </a:r>
            <a:endParaRPr lang="en-US" sz="1600" dirty="0"/>
          </a:p>
        </p:txBody>
      </p:sp>
      <p:sp>
        <p:nvSpPr>
          <p:cNvPr id="5" name="Right Arrow 4"/>
          <p:cNvSpPr/>
          <p:nvPr/>
        </p:nvSpPr>
        <p:spPr>
          <a:xfrm>
            <a:off x="3719755" y="2246667"/>
            <a:ext cx="8249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3343" y="3738305"/>
            <a:ext cx="3426411" cy="1077218"/>
          </a:xfrm>
          <a:prstGeom prst="rect">
            <a:avLst/>
          </a:prstGeom>
          <a:noFill/>
        </p:spPr>
        <p:txBody>
          <a:bodyPr wrap="square" rtlCol="0">
            <a:spAutoFit/>
          </a:bodyPr>
          <a:lstStyle/>
          <a:p>
            <a:r>
              <a:rPr lang="en-US" sz="1600" dirty="0" smtClean="0"/>
              <a:t>Provide </a:t>
            </a:r>
            <a:r>
              <a:rPr lang="en-US" sz="1600" dirty="0"/>
              <a:t>a couple sentences of context for </a:t>
            </a:r>
            <a:r>
              <a:rPr lang="en-US" sz="1600" dirty="0" smtClean="0"/>
              <a:t>your project. What is the motivation behind the project, namely, tell us about the problem?</a:t>
            </a:r>
            <a:endParaRPr lang="en-US" sz="1600" dirty="0"/>
          </a:p>
        </p:txBody>
      </p:sp>
      <p:sp>
        <p:nvSpPr>
          <p:cNvPr id="7" name="Right Arrow 6"/>
          <p:cNvSpPr/>
          <p:nvPr/>
        </p:nvSpPr>
        <p:spPr>
          <a:xfrm>
            <a:off x="3726874" y="3930548"/>
            <a:ext cx="8249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42976" y="5920345"/>
            <a:ext cx="5150897" cy="369332"/>
          </a:xfrm>
          <a:prstGeom prst="rect">
            <a:avLst/>
          </a:prstGeom>
        </p:spPr>
        <p:txBody>
          <a:bodyPr wrap="none">
            <a:spAutoFit/>
          </a:bodyPr>
          <a:lstStyle/>
          <a:p>
            <a:pPr algn="ctr"/>
            <a:r>
              <a:rPr lang="en-US" b="1" dirty="0" smtClean="0"/>
              <a:t>Brackets = fill in the blank (and delete the brackets!)</a:t>
            </a:r>
            <a:endParaRPr lang="en-US" b="1" dirty="0"/>
          </a:p>
        </p:txBody>
      </p:sp>
    </p:spTree>
    <p:extLst>
      <p:ext uri="{BB962C8B-B14F-4D97-AF65-F5344CB8AC3E}">
        <p14:creationId xmlns:p14="http://schemas.microsoft.com/office/powerpoint/2010/main" val="3138738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13"/>
            <a:ext cx="10515600" cy="1325563"/>
          </a:xfrm>
        </p:spPr>
        <p:txBody>
          <a:bodyPr>
            <a:normAutofit/>
          </a:bodyPr>
          <a:lstStyle/>
          <a:p>
            <a:pPr algn="ctr"/>
            <a:r>
              <a:rPr lang="en-US" sz="4000" dirty="0">
                <a:effectLst>
                  <a:outerShdw blurRad="38100" dist="38100" dir="2700000" algn="tl">
                    <a:srgbClr val="000000">
                      <a:alpha val="43137"/>
                    </a:srgbClr>
                  </a:outerShdw>
                </a:effectLst>
                <a:latin typeface="+mn-lt"/>
              </a:rPr>
              <a:t>Project Accomplishments</a:t>
            </a:r>
          </a:p>
        </p:txBody>
      </p:sp>
      <p:sp>
        <p:nvSpPr>
          <p:cNvPr id="5" name="Text Box 2"/>
          <p:cNvSpPr txBox="1">
            <a:spLocks noChangeArrowheads="1"/>
          </p:cNvSpPr>
          <p:nvPr/>
        </p:nvSpPr>
        <p:spPr bwMode="auto">
          <a:xfrm>
            <a:off x="5893902" y="1775434"/>
            <a:ext cx="5699539" cy="3958101"/>
          </a:xfrm>
          <a:prstGeom prst="rect">
            <a:avLst/>
          </a:prstGeom>
          <a:solidFill>
            <a:srgbClr val="BEBC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123452"/>
                </a:solidFill>
                <a:effectLst/>
                <a:latin typeface="Franklin Gothic Book" panose="020B0503020102020204" pitchFamily="34" charset="0"/>
              </a:rPr>
              <a:t>Project Accomplishments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rgbClr val="123452"/>
                </a:solidFill>
                <a:latin typeface="Franklin Gothic Book" panose="020B0503020102020204" pitchFamily="34" charset="0"/>
              </a:rPr>
              <a:t>In order to improve water quality, the [</a:t>
            </a:r>
            <a:r>
              <a:rPr lang="en-US" altLang="en-US" sz="1400" dirty="0" smtClean="0">
                <a:solidFill>
                  <a:srgbClr val="123452"/>
                </a:solidFill>
                <a:effectLst>
                  <a:glow rad="228600">
                    <a:schemeClr val="accent4">
                      <a:satMod val="175000"/>
                      <a:alpha val="40000"/>
                    </a:schemeClr>
                  </a:glow>
                </a:effectLst>
                <a:latin typeface="Franklin Gothic Book" panose="020B0503020102020204" pitchFamily="34" charset="0"/>
              </a:rPr>
              <a:t>Name of recipient</a:t>
            </a:r>
            <a:r>
              <a:rPr lang="en-US" altLang="en-US" sz="1400" dirty="0" smtClean="0">
                <a:solidFill>
                  <a:srgbClr val="123452"/>
                </a:solidFill>
                <a:latin typeface="Franklin Gothic Book" panose="020B0503020102020204" pitchFamily="34" charset="0"/>
              </a:rPr>
              <a:t>] </a:t>
            </a:r>
            <a:r>
              <a:rPr lang="en-US" altLang="en-US" sz="1400" dirty="0" smtClean="0">
                <a:solidFill>
                  <a:srgbClr val="123452"/>
                </a:solidFill>
                <a:effectLst/>
                <a:latin typeface="Franklin Gothic Book" panose="020B0503020102020204" pitchFamily="34" charset="0"/>
              </a:rPr>
              <a:t>installed</a:t>
            </a:r>
            <a:r>
              <a:rPr lang="en-US" altLang="en-US" sz="1400" dirty="0" smtClean="0">
                <a:solidFill>
                  <a:srgbClr val="123452"/>
                </a:solidFill>
                <a:latin typeface="Franklin Gothic Book" panose="020B05030201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strike="noStrike" cap="none" normalizeH="0" baseline="0" dirty="0" smtClean="0">
                <a:ln>
                  <a:noFill/>
                </a:ln>
                <a:solidFill>
                  <a:srgbClr val="123452"/>
                </a:solidFill>
                <a:effectLst/>
                <a:latin typeface="Franklin Gothic Book" panose="020B0503020102020204" pitchFamily="34" charset="0"/>
              </a:rPr>
              <a:t>Facilities</a:t>
            </a:r>
            <a:r>
              <a:rPr kumimoji="0" lang="en-US" altLang="en-US" sz="1400" i="0" strike="noStrike" cap="none" normalizeH="0" dirty="0" smtClean="0">
                <a:ln>
                  <a:noFill/>
                </a:ln>
                <a:solidFill>
                  <a:srgbClr val="123452"/>
                </a:solidFill>
                <a:effectLst/>
                <a:latin typeface="Franklin Gothic Book" panose="020B0503020102020204" pitchFamily="34" charset="0"/>
              </a:rPr>
              <a:t> Designed and/ or Constructed</a:t>
            </a:r>
            <a:r>
              <a:rPr kumimoji="0" lang="en-US" altLang="en-US" sz="1400" i="0" u="none" strike="noStrike" cap="none" normalizeH="0" baseline="0" dirty="0" smtClean="0">
                <a:ln>
                  <a:noFill/>
                </a:ln>
                <a:solidFill>
                  <a:srgbClr val="123452"/>
                </a:solidFill>
                <a:effectLst/>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
                <a:srgbClr val="123452"/>
              </a:buClr>
              <a:buSzTx/>
              <a:buFont typeface="Symbol" panose="05050102010706020507" pitchFamily="18" charset="2"/>
              <a:buChar char="·"/>
              <a:tabLst/>
            </a:pPr>
            <a:r>
              <a:rPr lang="en-US" altLang="en-US" sz="1400" dirty="0">
                <a:solidFill>
                  <a:srgbClr val="123452"/>
                </a:solidFill>
                <a:latin typeface="Franklin Gothic Book" panose="020B0503020102020204" pitchFamily="34" charset="0"/>
              </a:rPr>
              <a:t>[</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 Type</a:t>
            </a:r>
            <a:r>
              <a:rPr lang="en-US" altLang="en-US" sz="1400" dirty="0">
                <a:solidFill>
                  <a:srgbClr val="123452"/>
                </a:solidFill>
                <a:latin typeface="Franklin Gothic Book" panose="020B0503020102020204" pitchFamily="34" charset="0"/>
              </a:rPr>
              <a:t>]</a:t>
            </a:r>
          </a:p>
          <a:p>
            <a:pPr lvl="0" eaLnBrk="0" fontAlgn="base" hangingPunct="0">
              <a:spcBef>
                <a:spcPct val="0"/>
              </a:spcBef>
              <a:spcAft>
                <a:spcPct val="0"/>
              </a:spcAft>
              <a:buClr>
                <a:srgbClr val="123452"/>
              </a:buClr>
              <a:buFont typeface="Symbol" panose="05050102010706020507" pitchFamily="18" charset="2"/>
              <a:buChar char="·"/>
            </a:pPr>
            <a:r>
              <a:rPr lang="en-US" altLang="en-US" sz="1400" dirty="0">
                <a:solidFill>
                  <a:srgbClr val="123452"/>
                </a:solidFill>
                <a:latin typeface="Franklin Gothic Book" panose="020B0503020102020204" pitchFamily="34" charset="0"/>
              </a:rPr>
              <a:t>Basin Area: </a:t>
            </a:r>
            <a:r>
              <a:rPr lang="en-US" altLang="en-US" sz="1400" dirty="0" smtClean="0">
                <a:solidFill>
                  <a:srgbClr val="123452"/>
                </a:solidFill>
                <a:latin typeface="Franklin Gothic Book" panose="020B0503020102020204" pitchFamily="34" charset="0"/>
              </a:rPr>
              <a:t>[</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t</a:t>
            </a:r>
            <a:r>
              <a:rPr lang="en-US" altLang="en-US" sz="1400" dirty="0" smtClean="0">
                <a:solidFill>
                  <a:srgbClr val="123452"/>
                </a:solidFill>
                <a:effectLst>
                  <a:glow rad="228600">
                    <a:schemeClr val="accent4">
                      <a:satMod val="175000"/>
                      <a:alpha val="40000"/>
                    </a:schemeClr>
                  </a:glow>
                </a:effectLst>
                <a:latin typeface="Franklin Gothic Book" panose="020B0503020102020204" pitchFamily="34" charset="0"/>
              </a:rPr>
              <a:t>otal </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acres draining to these facilities</a:t>
            </a:r>
            <a:r>
              <a:rPr lang="en-US" altLang="en-US" sz="1400" dirty="0">
                <a:solidFill>
                  <a:srgbClr val="123452"/>
                </a:solidFill>
                <a:latin typeface="Franklin Gothic Book" panose="020B0503020102020204" pitchFamily="34" charset="0"/>
              </a:rPr>
              <a:t>], [</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land use type</a:t>
            </a:r>
            <a:r>
              <a:rPr lang="en-US" altLang="en-US" sz="1400" dirty="0">
                <a:solidFill>
                  <a:srgbClr val="123452"/>
                </a:solidFill>
                <a:latin typeface="Franklin Gothic Book" panose="020B0503020102020204" pitchFamily="34" charset="0"/>
              </a:rPr>
              <a:t>].</a:t>
            </a:r>
          </a:p>
          <a:p>
            <a:pPr eaLnBrk="0" fontAlgn="base" hangingPunct="0">
              <a:spcBef>
                <a:spcPct val="0"/>
              </a:spcBef>
              <a:spcAft>
                <a:spcPct val="0"/>
              </a:spcAft>
            </a:pPr>
            <a:endParaRPr lang="en-US" altLang="en-US" sz="1400" dirty="0" smtClean="0">
              <a:solidFill>
                <a:srgbClr val="123452"/>
              </a:solidFill>
              <a:latin typeface="Franklin Gothic Book" panose="020B0503020102020204" pitchFamily="34" charset="0"/>
            </a:endParaRPr>
          </a:p>
          <a:p>
            <a:pPr eaLnBrk="0" fontAlgn="base" hangingPunct="0">
              <a:spcBef>
                <a:spcPct val="0"/>
              </a:spcBef>
              <a:spcAft>
                <a:spcPct val="0"/>
              </a:spcAft>
            </a:pPr>
            <a:r>
              <a:rPr lang="en-US" altLang="en-US" sz="1400" dirty="0" smtClean="0">
                <a:solidFill>
                  <a:srgbClr val="123452"/>
                </a:solidFill>
                <a:latin typeface="Franklin Gothic Book" panose="020B0503020102020204" pitchFamily="34" charset="0"/>
              </a:rPr>
              <a:t>These </a:t>
            </a:r>
            <a:r>
              <a:rPr lang="en-US" altLang="en-US" sz="1400" dirty="0">
                <a:solidFill>
                  <a:srgbClr val="123452"/>
                </a:solidFill>
                <a:latin typeface="Franklin Gothic Book" panose="020B0503020102020204" pitchFamily="34" charset="0"/>
              </a:rPr>
              <a:t>[</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BMPS</a:t>
            </a:r>
            <a:r>
              <a:rPr lang="en-US" altLang="en-US" sz="1400" dirty="0">
                <a:solidFill>
                  <a:srgbClr val="123452"/>
                </a:solidFill>
                <a:latin typeface="Franklin Gothic Book" panose="020B0503020102020204" pitchFamily="34" charset="0"/>
              </a:rPr>
              <a:t>] provide [</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flow control, source control, treatment</a:t>
            </a:r>
            <a:r>
              <a:rPr lang="en-US" altLang="en-US" sz="1400" dirty="0">
                <a:solidFill>
                  <a:srgbClr val="123452"/>
                </a:solidFill>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123452"/>
              </a:solidFill>
              <a:latin typeface="Franklin Gothic Book" panose="020B0503020102020204" pitchFamily="34" charset="0"/>
            </a:endParaRPr>
          </a:p>
          <a:p>
            <a:pPr eaLnBrk="0" fontAlgn="base" hangingPunct="0">
              <a:spcBef>
                <a:spcPct val="0"/>
              </a:spcBef>
              <a:spcAft>
                <a:spcPct val="0"/>
              </a:spcAft>
            </a:pPr>
            <a:r>
              <a:rPr lang="en-US" altLang="en-US" sz="1400" b="1" dirty="0" smtClean="0">
                <a:solidFill>
                  <a:srgbClr val="123452"/>
                </a:solidFill>
                <a:latin typeface="Franklin Gothic Book" panose="020B0503020102020204" pitchFamily="34" charset="0"/>
              </a:rPr>
              <a:t>[</a:t>
            </a:r>
            <a:r>
              <a:rPr lang="en-US" altLang="en-US" sz="1400" dirty="0">
                <a:solidFill>
                  <a:srgbClr val="123452"/>
                </a:solidFill>
                <a:latin typeface="Franklin Gothic Book" panose="020B0503020102020204" pitchFamily="34" charset="0"/>
              </a:rPr>
              <a:t>Provide a brief narrative of performance </a:t>
            </a:r>
            <a:r>
              <a:rPr lang="en-US" altLang="en-US" sz="1400" dirty="0" smtClean="0">
                <a:solidFill>
                  <a:srgbClr val="123452"/>
                </a:solidFill>
                <a:latin typeface="Franklin Gothic Book" panose="020B0503020102020204" pitchFamily="34" charset="0"/>
              </a:rPr>
              <a:t>successes </a:t>
            </a:r>
            <a:r>
              <a:rPr lang="en-US" altLang="en-US" sz="1400" i="1" dirty="0" smtClean="0">
                <a:solidFill>
                  <a:srgbClr val="123452"/>
                </a:solidFill>
                <a:latin typeface="Franklin Gothic Book" panose="020B0503020102020204" pitchFamily="34" charset="0"/>
              </a:rPr>
              <a:t>(i.e. project completed on schedule and within budget), </a:t>
            </a:r>
            <a:r>
              <a:rPr lang="en-US" altLang="en-US" sz="1400" dirty="0">
                <a:solidFill>
                  <a:srgbClr val="123452"/>
                </a:solidFill>
                <a:latin typeface="Franklin Gothic Book" panose="020B0503020102020204" pitchFamily="34" charset="0"/>
              </a:rPr>
              <a:t>partnerships, and other benefits.</a:t>
            </a:r>
            <a:r>
              <a:rPr lang="en-US" altLang="en-US" sz="1400" b="1" dirty="0">
                <a:solidFill>
                  <a:srgbClr val="123452"/>
                </a:solidFill>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extBox 2"/>
          <p:cNvSpPr txBox="1"/>
          <p:nvPr/>
        </p:nvSpPr>
        <p:spPr>
          <a:xfrm>
            <a:off x="738393" y="2167007"/>
            <a:ext cx="4050446" cy="1815882"/>
          </a:xfrm>
          <a:prstGeom prst="rect">
            <a:avLst/>
          </a:prstGeom>
          <a:noFill/>
        </p:spPr>
        <p:txBody>
          <a:bodyPr wrap="square" rtlCol="0">
            <a:spAutoFit/>
          </a:bodyPr>
          <a:lstStyle/>
          <a:p>
            <a:pPr lvl="0" eaLnBrk="0" fontAlgn="base" hangingPunct="0">
              <a:spcBef>
                <a:spcPct val="0"/>
              </a:spcBef>
              <a:spcAft>
                <a:spcPct val="0"/>
              </a:spcAft>
              <a:buClr>
                <a:srgbClr val="123452"/>
              </a:buClr>
            </a:pPr>
            <a:r>
              <a:rPr lang="en-US" altLang="en-US" sz="1600" u="sng" dirty="0" smtClean="0"/>
              <a:t>Facility</a:t>
            </a:r>
            <a:r>
              <a:rPr lang="en-US" altLang="en-US" sz="1600" b="1" u="sng" dirty="0" smtClean="0"/>
              <a:t> </a:t>
            </a:r>
            <a:r>
              <a:rPr lang="en-US" altLang="en-US" sz="1600" u="sng" dirty="0" smtClean="0"/>
              <a:t>Example</a:t>
            </a:r>
          </a:p>
          <a:p>
            <a:pPr lvl="0" eaLnBrk="0" fontAlgn="base" hangingPunct="0">
              <a:spcBef>
                <a:spcPct val="0"/>
              </a:spcBef>
              <a:spcAft>
                <a:spcPct val="0"/>
              </a:spcAft>
              <a:buClr>
                <a:srgbClr val="123452"/>
              </a:buClr>
            </a:pPr>
            <a:endParaRPr lang="en-US" altLang="en-US" sz="1600" b="1" u="sng" dirty="0" smtClean="0"/>
          </a:p>
          <a:p>
            <a:pPr lvl="0" eaLnBrk="0" fontAlgn="base" hangingPunct="0">
              <a:spcBef>
                <a:spcPct val="0"/>
              </a:spcBef>
              <a:spcAft>
                <a:spcPct val="0"/>
              </a:spcAft>
              <a:buClr>
                <a:srgbClr val="123452"/>
              </a:buClr>
            </a:pPr>
            <a:r>
              <a:rPr lang="en-US" altLang="en-US" sz="1600" dirty="0" smtClean="0"/>
              <a:t>Facilities Constructed:</a:t>
            </a:r>
          </a:p>
          <a:p>
            <a:pPr lvl="0" eaLnBrk="0" fontAlgn="base" hangingPunct="0">
              <a:spcBef>
                <a:spcPct val="0"/>
              </a:spcBef>
              <a:spcAft>
                <a:spcPct val="0"/>
              </a:spcAft>
              <a:buClr>
                <a:srgbClr val="123452"/>
              </a:buClr>
              <a:buFont typeface="Symbol" panose="05050102010706020507" pitchFamily="18" charset="2"/>
              <a:buChar char="·"/>
            </a:pPr>
            <a:r>
              <a:rPr lang="en-US" altLang="en-US" sz="1600" dirty="0" smtClean="0"/>
              <a:t>5,000 </a:t>
            </a:r>
            <a:r>
              <a:rPr lang="en-US" altLang="en-US" sz="1600" dirty="0"/>
              <a:t>sq ft. of Pervious Concrete </a:t>
            </a:r>
            <a:r>
              <a:rPr lang="en-US" altLang="en-US" sz="1600" dirty="0" smtClean="0"/>
              <a:t>installed. </a:t>
            </a:r>
          </a:p>
          <a:p>
            <a:pPr lvl="0" eaLnBrk="0" fontAlgn="base" hangingPunct="0">
              <a:spcBef>
                <a:spcPct val="0"/>
              </a:spcBef>
              <a:spcAft>
                <a:spcPct val="0"/>
              </a:spcAft>
              <a:buClr>
                <a:srgbClr val="123452"/>
              </a:buClr>
              <a:buFont typeface="Symbol" panose="05050102010706020507" pitchFamily="18" charset="2"/>
              <a:buChar char="·"/>
            </a:pPr>
            <a:r>
              <a:rPr lang="en-US" altLang="en-US" sz="1600" dirty="0" smtClean="0"/>
              <a:t>5 </a:t>
            </a:r>
            <a:r>
              <a:rPr lang="en-US" altLang="en-US" sz="1600" dirty="0"/>
              <a:t>new 2-stage drywells </a:t>
            </a:r>
            <a:r>
              <a:rPr lang="en-US" altLang="en-US" sz="1600" dirty="0" smtClean="0"/>
              <a:t>installed.</a:t>
            </a:r>
          </a:p>
          <a:p>
            <a:pPr lvl="0" eaLnBrk="0" fontAlgn="base" hangingPunct="0">
              <a:spcBef>
                <a:spcPct val="0"/>
              </a:spcBef>
              <a:spcAft>
                <a:spcPct val="0"/>
              </a:spcAft>
              <a:buClr>
                <a:srgbClr val="123452"/>
              </a:buClr>
              <a:buFont typeface="Symbol" panose="05050102010706020507" pitchFamily="18" charset="2"/>
              <a:buChar char="·"/>
            </a:pPr>
            <a:r>
              <a:rPr lang="en-US" altLang="en-US" sz="1600" dirty="0" smtClean="0"/>
              <a:t>Basin </a:t>
            </a:r>
            <a:r>
              <a:rPr lang="en-US" altLang="en-US" sz="1600" dirty="0"/>
              <a:t>Area: These facilities control runoff from 6 acres in a single-family residential area. </a:t>
            </a:r>
          </a:p>
        </p:txBody>
      </p:sp>
      <p:sp>
        <p:nvSpPr>
          <p:cNvPr id="6" name="Right Arrow 5"/>
          <p:cNvSpPr/>
          <p:nvPr/>
        </p:nvSpPr>
        <p:spPr>
          <a:xfrm>
            <a:off x="4957936" y="2846348"/>
            <a:ext cx="8249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02903" y="5785228"/>
            <a:ext cx="5150897" cy="369332"/>
          </a:xfrm>
          <a:prstGeom prst="rect">
            <a:avLst/>
          </a:prstGeom>
        </p:spPr>
        <p:txBody>
          <a:bodyPr wrap="none">
            <a:spAutoFit/>
          </a:bodyPr>
          <a:lstStyle/>
          <a:p>
            <a:pPr algn="ctr"/>
            <a:r>
              <a:rPr lang="en-US" b="1" dirty="0" smtClean="0"/>
              <a:t>Brackets = fill in the blank (and delete the brackets!)</a:t>
            </a:r>
            <a:endParaRPr lang="en-US" b="1" dirty="0"/>
          </a:p>
        </p:txBody>
      </p:sp>
    </p:spTree>
    <p:extLst>
      <p:ext uri="{BB962C8B-B14F-4D97-AF65-F5344CB8AC3E}">
        <p14:creationId xmlns:p14="http://schemas.microsoft.com/office/powerpoint/2010/main" val="3064511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1" y="153956"/>
            <a:ext cx="11171298" cy="1325563"/>
          </a:xfrm>
        </p:spPr>
        <p:txBody>
          <a:bodyPr>
            <a:normAutofit/>
          </a:bodyPr>
          <a:lstStyle/>
          <a:p>
            <a:pPr algn="ctr"/>
            <a:r>
              <a:rPr lang="en-US" sz="4000" dirty="0">
                <a:effectLst>
                  <a:outerShdw blurRad="38100" dist="38100" dir="2700000" algn="tl">
                    <a:srgbClr val="000000">
                      <a:alpha val="43137"/>
                    </a:srgbClr>
                  </a:outerShdw>
                </a:effectLst>
                <a:latin typeface="+mn-lt"/>
              </a:rPr>
              <a:t>Water Quality Improvements </a:t>
            </a:r>
          </a:p>
        </p:txBody>
      </p:sp>
      <p:sp>
        <p:nvSpPr>
          <p:cNvPr id="4" name="Text Box 2"/>
          <p:cNvSpPr txBox="1">
            <a:spLocks noChangeArrowheads="1"/>
          </p:cNvSpPr>
          <p:nvPr/>
        </p:nvSpPr>
        <p:spPr bwMode="auto">
          <a:xfrm>
            <a:off x="2844797" y="1382061"/>
            <a:ext cx="8872602" cy="4882815"/>
          </a:xfrm>
          <a:prstGeom prst="rect">
            <a:avLst/>
          </a:prstGeom>
          <a:solidFill>
            <a:srgbClr val="BEBC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1" i="0" u="none" strike="noStrike" cap="none" normalizeH="0" baseline="0" dirty="0" smtClean="0">
                <a:ln>
                  <a:noFill/>
                </a:ln>
                <a:solidFill>
                  <a:srgbClr val="123452"/>
                </a:solidFill>
                <a:effectLst/>
                <a:latin typeface="Franklin Gothic Book" panose="020B0503020102020204" pitchFamily="34" charset="0"/>
              </a:rPr>
              <a:t>Water Quality Improvements</a:t>
            </a:r>
          </a:p>
          <a:p>
            <a:pPr lvl="0" eaLnBrk="0" fontAlgn="base" hangingPunct="0">
              <a:spcBef>
                <a:spcPct val="0"/>
              </a:spcBef>
              <a:spcAft>
                <a:spcPct val="0"/>
              </a:spcAft>
              <a:buClr>
                <a:srgbClr val="123452"/>
              </a:buClr>
            </a:pPr>
            <a:r>
              <a:rPr lang="en-US" sz="1400" dirty="0">
                <a:solidFill>
                  <a:srgbClr val="123452"/>
                </a:solidFill>
                <a:latin typeface="Franklin Gothic Book" panose="020B0503020102020204"/>
              </a:rPr>
              <a:t>Evaluating water quality benefits from retrofit projects can be challenging.  Often, the existing built environment does not have enough undeveloped land left to build BMPs that would be sufficient to effectively manage all the stormwater generated by the drainage basin.  In the retrofit program, Ecology encourages local communities to build the largest facility that will fit in the available space and then uses a calculation that was developed with stakeholder input to evaluate the amount of treatment and flow control provided in retrofit projects on a common basis for reporting purposes. Ecology calls this area the runoff treatment or flow control equivalent area</a:t>
            </a:r>
            <a:r>
              <a:rPr lang="en-US" sz="1400" dirty="0" smtClean="0">
                <a:solidFill>
                  <a:srgbClr val="123452"/>
                </a:solidFill>
                <a:latin typeface="Franklin Gothic Book" panose="020B0503020102020204"/>
              </a:rPr>
              <a:t>.</a:t>
            </a:r>
            <a:endParaRPr lang="en-US" altLang="en-US" sz="1400" dirty="0">
              <a:solidFill>
                <a:srgbClr val="123452"/>
              </a:solidFill>
              <a:latin typeface="Franklin Gothic Book" panose="020B0503020102020204"/>
            </a:endParaRPr>
          </a:p>
          <a:p>
            <a:pPr lvl="0" eaLnBrk="0" fontAlgn="base" hangingPunct="0">
              <a:spcBef>
                <a:spcPct val="0"/>
              </a:spcBef>
              <a:spcAft>
                <a:spcPct val="0"/>
              </a:spcAft>
              <a:buClr>
                <a:srgbClr val="123452"/>
              </a:buClr>
            </a:pPr>
            <a:endParaRPr lang="en-US" altLang="en-US" sz="1400" dirty="0" smtClean="0">
              <a:solidFill>
                <a:srgbClr val="123452"/>
              </a:solidFill>
              <a:latin typeface="Franklin Gothic Book" panose="020B0503020102020204"/>
            </a:endParaRPr>
          </a:p>
          <a:p>
            <a:pPr lvl="0" eaLnBrk="0" fontAlgn="base" hangingPunct="0">
              <a:spcBef>
                <a:spcPct val="0"/>
              </a:spcBef>
              <a:spcAft>
                <a:spcPct val="0"/>
              </a:spcAft>
              <a:buClr>
                <a:srgbClr val="123452"/>
              </a:buClr>
            </a:pPr>
            <a:r>
              <a:rPr lang="en-US" altLang="en-US" sz="1400" dirty="0" smtClean="0">
                <a:solidFill>
                  <a:srgbClr val="123452"/>
                </a:solidFill>
                <a:latin typeface="Franklin Gothic Book" panose="020B0503020102020204"/>
              </a:rPr>
              <a:t>Using this equivalent area, we can estimate the amount of solids removal per year that the project can achieve, using a given amount of pollutant removal and the annual runoff. We can also estimate the area that has runoff similar to pre-developed conditions created through the retrofit project.</a:t>
            </a:r>
          </a:p>
          <a:p>
            <a:pPr lvl="0" eaLnBrk="0" fontAlgn="base" hangingPunct="0">
              <a:spcBef>
                <a:spcPct val="0"/>
              </a:spcBef>
              <a:spcAft>
                <a:spcPct val="0"/>
              </a:spcAft>
              <a:buClr>
                <a:srgbClr val="123452"/>
              </a:buClr>
            </a:pPr>
            <a:endParaRPr kumimoji="0" lang="en-US" altLang="en-US" sz="1400" b="0" i="0" u="none" strike="noStrike" cap="none" normalizeH="0" baseline="0" dirty="0" smtClean="0">
              <a:ln>
                <a:noFill/>
              </a:ln>
              <a:solidFill>
                <a:srgbClr val="123452"/>
              </a:solidFill>
              <a:effectLst/>
              <a:latin typeface="Franklin Gothic Book" panose="020B0503020102020204"/>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dirty="0" smtClean="0">
                <a:ln>
                  <a:noFill/>
                </a:ln>
                <a:solidFill>
                  <a:srgbClr val="123452"/>
                </a:solidFill>
                <a:effectLst/>
                <a:latin typeface="Franklin Gothic Book" panose="020B0503020102020204"/>
              </a:rPr>
              <a:t>The following table lists the equivalent</a:t>
            </a:r>
            <a:r>
              <a:rPr kumimoji="0" lang="en-US" altLang="en-US" sz="1400" b="0" i="0" u="none" strike="noStrike" cap="none" normalizeH="0" dirty="0" smtClean="0">
                <a:ln>
                  <a:noFill/>
                </a:ln>
                <a:solidFill>
                  <a:srgbClr val="123452"/>
                </a:solidFill>
                <a:effectLst/>
                <a:latin typeface="Franklin Gothic Book" panose="020B0503020102020204"/>
              </a:rPr>
              <a:t> area values for this project:</a:t>
            </a:r>
          </a:p>
          <a:p>
            <a:pPr marL="0" marR="0" lvl="0" indent="0" algn="l" defTabSz="914400" rtl="0" eaLnBrk="0" fontAlgn="base" latinLnBrk="0" hangingPunct="0">
              <a:lnSpc>
                <a:spcPct val="100000"/>
              </a:lnSpc>
              <a:spcBef>
                <a:spcPct val="0"/>
              </a:spcBef>
              <a:spcAft>
                <a:spcPts val="800"/>
              </a:spcAft>
              <a:buClrTx/>
              <a:buSzTx/>
              <a:buFontTx/>
              <a:buNone/>
              <a:tabLst/>
            </a:pPr>
            <a:endParaRPr lang="en-US" altLang="en-US" sz="1400" baseline="0" dirty="0">
              <a:solidFill>
                <a:srgbClr val="123452"/>
              </a:solidFill>
              <a:latin typeface="Franklin Gothic Book" panose="020B0503020102020204"/>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400" b="0" i="0" u="none" strike="noStrike" cap="none" normalizeH="0" dirty="0" smtClean="0">
              <a:ln>
                <a:noFill/>
              </a:ln>
              <a:solidFill>
                <a:srgbClr val="123452"/>
              </a:solidFill>
              <a:effectLst/>
              <a:latin typeface="Franklin Gothic Book" panose="020B0503020102020204"/>
            </a:endParaRPr>
          </a:p>
          <a:p>
            <a:pPr marL="0" marR="0" lvl="0" indent="0" algn="l" defTabSz="914400" rtl="0" eaLnBrk="0" fontAlgn="base" latinLnBrk="0" hangingPunct="0">
              <a:lnSpc>
                <a:spcPct val="100000"/>
              </a:lnSpc>
              <a:spcBef>
                <a:spcPct val="0"/>
              </a:spcBef>
              <a:spcAft>
                <a:spcPts val="800"/>
              </a:spcAft>
              <a:buClrTx/>
              <a:buSzTx/>
              <a:buFontTx/>
              <a:buNone/>
              <a:tabLst/>
            </a:pPr>
            <a:endParaRPr lang="en-US" altLang="en-US" sz="1400" baseline="0" dirty="0">
              <a:solidFill>
                <a:srgbClr val="123452"/>
              </a:solidFill>
              <a:latin typeface="Franklin Gothic Book" panose="020B0503020102020204"/>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400" b="0" i="0" u="none" strike="noStrike" cap="none" normalizeH="0" baseline="0" dirty="0" smtClean="0">
              <a:ln>
                <a:noFill/>
              </a:ln>
              <a:solidFill>
                <a:srgbClr val="123452"/>
              </a:solidFill>
              <a:effectLst/>
              <a:latin typeface="Franklin Gothic Book" panose="020B0503020102020204"/>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1" i="0" u="none" strike="noStrike" cap="none" normalizeH="0" baseline="0" dirty="0" smtClean="0">
                <a:ln>
                  <a:noFill/>
                </a:ln>
                <a:solidFill>
                  <a:srgbClr val="123452"/>
                </a:solidFill>
                <a:effectLst/>
                <a:latin typeface="Franklin Gothic Book" panose="020B0503020102020204"/>
              </a:rPr>
              <a:t>[</a:t>
            </a:r>
            <a:r>
              <a:rPr kumimoji="0" lang="en-US" altLang="en-US" sz="1400" b="0" i="0" u="none" strike="noStrike" cap="none" normalizeH="0" baseline="0" dirty="0" smtClean="0">
                <a:ln>
                  <a:noFill/>
                </a:ln>
                <a:solidFill>
                  <a:srgbClr val="123452"/>
                </a:solidFill>
                <a:effectLst/>
                <a:latin typeface="Franklin Gothic Book" panose="020B0503020102020204"/>
              </a:rPr>
              <a:t>Is there any media coverage on this project? Are there any improvements to the problem described above? Mention any available evidence</a:t>
            </a:r>
            <a:r>
              <a:rPr kumimoji="0" lang="en-US" altLang="en-US" sz="1400" b="1" i="0" u="none" strike="noStrike" cap="none" normalizeH="0" baseline="0" dirty="0" smtClean="0">
                <a:ln>
                  <a:noFill/>
                </a:ln>
                <a:solidFill>
                  <a:srgbClr val="123452"/>
                </a:solidFill>
                <a:effectLst/>
                <a:latin typeface="Franklin Gothic Book" panose="020B0503020102020204"/>
              </a:rPr>
              <a:t>.] </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600" b="0" i="0" u="none"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rgbClr val="123452"/>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80018122"/>
              </p:ext>
            </p:extLst>
          </p:nvPr>
        </p:nvGraphicFramePr>
        <p:xfrm>
          <a:off x="3739871" y="4591568"/>
          <a:ext cx="7082454" cy="893244"/>
        </p:xfrm>
        <a:graphic>
          <a:graphicData uri="http://schemas.openxmlformats.org/drawingml/2006/table">
            <a:tbl>
              <a:tblPr firstRow="1" bandRow="1">
                <a:tableStyleId>{5C22544A-7EE6-4342-B048-85BDC9FD1C3A}</a:tableStyleId>
              </a:tblPr>
              <a:tblGrid>
                <a:gridCol w="1727199"/>
                <a:gridCol w="1587500"/>
                <a:gridCol w="2184400"/>
                <a:gridCol w="1583355"/>
              </a:tblGrid>
              <a:tr h="291433">
                <a:tc>
                  <a:txBody>
                    <a:bodyPr/>
                    <a:lstStyle/>
                    <a:p>
                      <a:endParaRPr lang="en-US" dirty="0"/>
                    </a:p>
                  </a:txBody>
                  <a:tcPr/>
                </a:tc>
                <a:tc gridSpan="2">
                  <a:txBody>
                    <a:bodyPr/>
                    <a:lstStyle/>
                    <a:p>
                      <a:pPr algn="ctr"/>
                      <a:r>
                        <a:rPr lang="en-US" sz="1600" dirty="0" smtClean="0">
                          <a:latin typeface="Franklin Gothic Book" panose="020B0503020102020204"/>
                        </a:rPr>
                        <a:t>Runoff Treatment</a:t>
                      </a:r>
                      <a:endParaRPr lang="en-US" sz="1600" dirty="0">
                        <a:latin typeface="Franklin Gothic Book" panose="020B0503020102020204"/>
                      </a:endParaRPr>
                    </a:p>
                  </a:txBody>
                  <a:tcPr/>
                </a:tc>
                <a:tc hMerge="1">
                  <a:txBody>
                    <a:bodyPr/>
                    <a:lstStyle/>
                    <a:p>
                      <a:endParaRPr lang="en-US" dirty="0"/>
                    </a:p>
                  </a:txBody>
                  <a:tcPr/>
                </a:tc>
                <a:tc>
                  <a:txBody>
                    <a:bodyPr/>
                    <a:lstStyle/>
                    <a:p>
                      <a:pPr algn="ctr"/>
                      <a:r>
                        <a:rPr lang="en-US" sz="1600" dirty="0" smtClean="0">
                          <a:latin typeface="Franklin Gothic Book" panose="020B0503020102020204"/>
                        </a:rPr>
                        <a:t>Flow Control</a:t>
                      </a:r>
                      <a:endParaRPr lang="en-US" sz="1600" dirty="0">
                        <a:latin typeface="Franklin Gothic Book" panose="020B0503020102020204"/>
                      </a:endParaRPr>
                    </a:p>
                  </a:txBody>
                  <a:tcPr/>
                </a:tc>
              </a:tr>
              <a:tr h="218575">
                <a:tc>
                  <a:txBody>
                    <a:bodyPr/>
                    <a:lstStyle/>
                    <a:p>
                      <a:r>
                        <a:rPr kumimoji="0" lang="en-US" sz="1200" b="0" i="0" u="none" strike="noStrike" kern="1200" cap="none" normalizeH="0" baseline="0" dirty="0" smtClean="0">
                          <a:ln>
                            <a:noFill/>
                          </a:ln>
                          <a:solidFill>
                            <a:srgbClr val="123452"/>
                          </a:solidFill>
                          <a:effectLst/>
                          <a:latin typeface="Franklin Gothic Book" panose="020B0503020102020204" pitchFamily="34" charset="0"/>
                          <a:ea typeface="+mn-ea"/>
                          <a:cs typeface="+mn-cs"/>
                        </a:rPr>
                        <a:t>Actual Basin Area (ac)</a:t>
                      </a:r>
                      <a:endParaRPr kumimoji="0" lang="en-US" sz="1200" b="0" i="0" u="none" strike="noStrike" kern="1200" cap="none" normalizeH="0" baseline="0" dirty="0">
                        <a:ln>
                          <a:noFill/>
                        </a:ln>
                        <a:solidFill>
                          <a:srgbClr val="123452"/>
                        </a:solidFill>
                        <a:effectLst/>
                        <a:latin typeface="Franklin Gothic Book" panose="020B0503020102020204" pitchFamily="34" charset="0"/>
                        <a:ea typeface="+mn-ea"/>
                        <a:cs typeface="+mn-cs"/>
                      </a:endParaRPr>
                    </a:p>
                  </a:txBody>
                  <a:tcPr/>
                </a:tc>
                <a:tc>
                  <a:txBody>
                    <a:bodyPr/>
                    <a:lstStyle/>
                    <a:p>
                      <a:r>
                        <a:rPr kumimoji="0" lang="en-US" sz="1200" b="0" i="0" u="none" strike="noStrike" kern="1200" cap="none" normalizeH="0" baseline="0" dirty="0" smtClean="0">
                          <a:ln>
                            <a:noFill/>
                          </a:ln>
                          <a:solidFill>
                            <a:srgbClr val="123452"/>
                          </a:solidFill>
                          <a:effectLst/>
                          <a:latin typeface="Franklin Gothic Book" panose="020B0503020102020204" pitchFamily="34" charset="0"/>
                          <a:ea typeface="+mn-ea"/>
                          <a:cs typeface="+mn-cs"/>
                        </a:rPr>
                        <a:t>Equivalent Area (ac)</a:t>
                      </a:r>
                      <a:endParaRPr kumimoji="0" lang="en-US" sz="1200" b="0" i="0" u="none" strike="noStrike" kern="1200" cap="none" normalizeH="0" baseline="0" dirty="0">
                        <a:ln>
                          <a:noFill/>
                        </a:ln>
                        <a:solidFill>
                          <a:srgbClr val="123452"/>
                        </a:solidFill>
                        <a:effectLst/>
                        <a:latin typeface="Franklin Gothic Book" panose="020B0503020102020204" pitchFamily="34" charset="0"/>
                        <a:ea typeface="+mn-ea"/>
                        <a:cs typeface="+mn-cs"/>
                      </a:endParaRPr>
                    </a:p>
                  </a:txBody>
                  <a:tcPr/>
                </a:tc>
                <a:tc>
                  <a:txBody>
                    <a:bodyPr/>
                    <a:lstStyle/>
                    <a:p>
                      <a:r>
                        <a:rPr kumimoji="0" lang="en-US" sz="1200" b="0" i="0" u="none" strike="noStrike" kern="1200" cap="none" normalizeH="0" baseline="0" dirty="0" smtClean="0">
                          <a:ln>
                            <a:noFill/>
                          </a:ln>
                          <a:solidFill>
                            <a:srgbClr val="123452"/>
                          </a:solidFill>
                          <a:effectLst/>
                          <a:latin typeface="Franklin Gothic Book" panose="020B0503020102020204" pitchFamily="34" charset="0"/>
                          <a:ea typeface="+mn-ea"/>
                          <a:cs typeface="+mn-cs"/>
                        </a:rPr>
                        <a:t>Solids removed per year (lbs.)</a:t>
                      </a:r>
                      <a:endParaRPr kumimoji="0" lang="en-US" sz="1200" b="0" i="0" u="none" strike="noStrike" kern="1200" cap="none" normalizeH="0" baseline="0" dirty="0">
                        <a:ln>
                          <a:noFill/>
                        </a:ln>
                        <a:solidFill>
                          <a:srgbClr val="123452"/>
                        </a:solidFill>
                        <a:effectLst/>
                        <a:latin typeface="Franklin Gothic Book" panose="020B0503020102020204" pitchFamily="34" charset="0"/>
                        <a:ea typeface="+mn-ea"/>
                        <a:cs typeface="+mn-cs"/>
                      </a:endParaRPr>
                    </a:p>
                  </a:txBody>
                  <a:tcPr/>
                </a:tc>
                <a:tc>
                  <a:txBody>
                    <a:bodyPr/>
                    <a:lstStyle/>
                    <a:p>
                      <a:r>
                        <a:rPr kumimoji="0" lang="en-US" sz="1200" b="0" i="0" u="none" strike="noStrike" kern="1200" cap="none" normalizeH="0" baseline="0" dirty="0" smtClean="0">
                          <a:ln>
                            <a:noFill/>
                          </a:ln>
                          <a:solidFill>
                            <a:srgbClr val="123452"/>
                          </a:solidFill>
                          <a:effectLst/>
                          <a:latin typeface="Franklin Gothic Book" panose="020B0503020102020204" pitchFamily="34" charset="0"/>
                          <a:ea typeface="+mn-ea"/>
                          <a:cs typeface="+mn-cs"/>
                        </a:rPr>
                        <a:t>Equivalent Area (ac)</a:t>
                      </a:r>
                      <a:endParaRPr kumimoji="0" lang="en-US" sz="1200" b="0" i="0" u="none" strike="noStrike" kern="1200" cap="none" normalizeH="0" baseline="0" dirty="0">
                        <a:ln>
                          <a:noFill/>
                        </a:ln>
                        <a:solidFill>
                          <a:srgbClr val="123452"/>
                        </a:solidFill>
                        <a:effectLst/>
                        <a:latin typeface="Franklin Gothic Book" panose="020B0503020102020204" pitchFamily="34" charset="0"/>
                        <a:ea typeface="+mn-ea"/>
                        <a:cs typeface="+mn-cs"/>
                      </a:endParaRPr>
                    </a:p>
                  </a:txBody>
                  <a:tcPr/>
                </a:tc>
              </a:tr>
              <a:tr h="253164">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tr>
            </a:tbl>
          </a:graphicData>
        </a:graphic>
      </p:graphicFrame>
      <p:sp>
        <p:nvSpPr>
          <p:cNvPr id="7" name="TextBox 6"/>
          <p:cNvSpPr txBox="1"/>
          <p:nvPr/>
        </p:nvSpPr>
        <p:spPr>
          <a:xfrm>
            <a:off x="422875" y="2324953"/>
            <a:ext cx="1627182" cy="1077218"/>
          </a:xfrm>
          <a:prstGeom prst="rect">
            <a:avLst/>
          </a:prstGeom>
          <a:noFill/>
        </p:spPr>
        <p:txBody>
          <a:bodyPr wrap="square" rtlCol="0">
            <a:spAutoFit/>
          </a:bodyPr>
          <a:lstStyle/>
          <a:p>
            <a:r>
              <a:rPr lang="en-US" sz="1600" dirty="0" smtClean="0"/>
              <a:t>Leave this standardized language and table here. </a:t>
            </a:r>
            <a:endParaRPr lang="en-US" sz="1600" dirty="0"/>
          </a:p>
        </p:txBody>
      </p:sp>
      <p:sp>
        <p:nvSpPr>
          <p:cNvPr id="8" name="Right Arrow 7"/>
          <p:cNvSpPr/>
          <p:nvPr/>
        </p:nvSpPr>
        <p:spPr>
          <a:xfrm>
            <a:off x="1783701" y="4851291"/>
            <a:ext cx="8249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829800" y="2658338"/>
            <a:ext cx="8249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5804" y="4664393"/>
            <a:ext cx="1387897" cy="830997"/>
          </a:xfrm>
          <a:prstGeom prst="rect">
            <a:avLst/>
          </a:prstGeom>
          <a:noFill/>
        </p:spPr>
        <p:txBody>
          <a:bodyPr wrap="square" rtlCol="0">
            <a:spAutoFit/>
          </a:bodyPr>
          <a:lstStyle/>
          <a:p>
            <a:r>
              <a:rPr lang="en-US" sz="1600" dirty="0" smtClean="0"/>
              <a:t>See next slide for table instructions.</a:t>
            </a:r>
            <a:endParaRPr lang="en-US" sz="1600" dirty="0"/>
          </a:p>
        </p:txBody>
      </p:sp>
      <p:sp>
        <p:nvSpPr>
          <p:cNvPr id="10" name="Rectangle 9"/>
          <p:cNvSpPr/>
          <p:nvPr/>
        </p:nvSpPr>
        <p:spPr>
          <a:xfrm>
            <a:off x="4705649" y="6285576"/>
            <a:ext cx="5150897" cy="369332"/>
          </a:xfrm>
          <a:prstGeom prst="rect">
            <a:avLst/>
          </a:prstGeom>
        </p:spPr>
        <p:txBody>
          <a:bodyPr wrap="none">
            <a:spAutoFit/>
          </a:bodyPr>
          <a:lstStyle/>
          <a:p>
            <a:pPr algn="ctr"/>
            <a:r>
              <a:rPr lang="en-US" b="1" dirty="0" smtClean="0"/>
              <a:t>Brackets = fill in the blank (and delete the brackets!)</a:t>
            </a:r>
            <a:endParaRPr lang="en-US" b="1" dirty="0"/>
          </a:p>
        </p:txBody>
      </p:sp>
    </p:spTree>
    <p:extLst>
      <p:ext uri="{BB962C8B-B14F-4D97-AF65-F5344CB8AC3E}">
        <p14:creationId xmlns:p14="http://schemas.microsoft.com/office/powerpoint/2010/main" val="2689142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488782"/>
            <a:ext cx="10515600" cy="1325563"/>
          </a:xfrm>
        </p:spPr>
        <p:txBody>
          <a:bodyPr/>
          <a:lstStyle/>
          <a:p>
            <a:pPr algn="ctr"/>
            <a:r>
              <a:rPr lang="en-US" sz="4000" dirty="0">
                <a:effectLst>
                  <a:outerShdw blurRad="38100" dist="38100" dir="2700000" algn="tl">
                    <a:srgbClr val="000000">
                      <a:alpha val="43137"/>
                    </a:srgbClr>
                  </a:outerShdw>
                </a:effectLst>
                <a:latin typeface="+mn-lt"/>
              </a:rPr>
              <a:t>Water Quality </a:t>
            </a:r>
            <a:r>
              <a:rPr lang="en-US" sz="4000" dirty="0" smtClean="0">
                <a:effectLst>
                  <a:outerShdw blurRad="38100" dist="38100" dir="2700000" algn="tl">
                    <a:srgbClr val="000000">
                      <a:alpha val="43137"/>
                    </a:srgbClr>
                  </a:outerShdw>
                </a:effectLst>
                <a:latin typeface="+mn-lt"/>
              </a:rPr>
              <a:t>Improvements</a:t>
            </a:r>
            <a:endParaRPr lang="en-US" sz="2800" dirty="0">
              <a:effectLst>
                <a:outerShdw blurRad="38100" dist="38100" dir="2700000" algn="tl">
                  <a:srgbClr val="000000">
                    <a:alpha val="43137"/>
                  </a:srgbClr>
                </a:outerShdw>
              </a:effectLst>
            </a:endParaRPr>
          </a:p>
        </p:txBody>
      </p:sp>
      <p:sp>
        <p:nvSpPr>
          <p:cNvPr id="6" name="Right Arrow 5"/>
          <p:cNvSpPr/>
          <p:nvPr/>
        </p:nvSpPr>
        <p:spPr>
          <a:xfrm rot="5400000">
            <a:off x="6756483" y="3968537"/>
            <a:ext cx="558800" cy="320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585325742"/>
              </p:ext>
            </p:extLst>
          </p:nvPr>
        </p:nvGraphicFramePr>
        <p:xfrm>
          <a:off x="1571710" y="2083003"/>
          <a:ext cx="8750300" cy="1766470"/>
        </p:xfrm>
        <a:graphic>
          <a:graphicData uri="http://schemas.openxmlformats.org/drawingml/2006/table">
            <a:tbl>
              <a:tblPr firstRow="1" bandRow="1">
                <a:tableStyleId>{5C22544A-7EE6-4342-B048-85BDC9FD1C3A}</a:tableStyleId>
              </a:tblPr>
              <a:tblGrid>
                <a:gridCol w="2187575"/>
                <a:gridCol w="2187575"/>
                <a:gridCol w="2187575"/>
                <a:gridCol w="2187575"/>
              </a:tblGrid>
              <a:tr h="543529">
                <a:tc>
                  <a:txBody>
                    <a:bodyPr/>
                    <a:lstStyle/>
                    <a:p>
                      <a:endParaRPr lang="en-US" dirty="0"/>
                    </a:p>
                  </a:txBody>
                  <a:tcPr/>
                </a:tc>
                <a:tc gridSpan="2">
                  <a:txBody>
                    <a:bodyPr/>
                    <a:lstStyle/>
                    <a:p>
                      <a:pPr algn="ctr"/>
                      <a:r>
                        <a:rPr lang="en-US" sz="1600" dirty="0" smtClean="0">
                          <a:latin typeface="Franklin Gothic Book" panose="020B0503020102020204"/>
                        </a:rPr>
                        <a:t>Runoff Treatment</a:t>
                      </a:r>
                      <a:endParaRPr lang="en-US" sz="1600" dirty="0">
                        <a:latin typeface="Franklin Gothic Book" panose="020B0503020102020204"/>
                      </a:endParaRPr>
                    </a:p>
                  </a:txBody>
                  <a:tcPr/>
                </a:tc>
                <a:tc hMerge="1">
                  <a:txBody>
                    <a:bodyPr/>
                    <a:lstStyle/>
                    <a:p>
                      <a:endParaRPr lang="en-US" dirty="0"/>
                    </a:p>
                  </a:txBody>
                  <a:tcPr/>
                </a:tc>
                <a:tc>
                  <a:txBody>
                    <a:bodyPr/>
                    <a:lstStyle/>
                    <a:p>
                      <a:pPr algn="ctr"/>
                      <a:r>
                        <a:rPr lang="en-US" sz="1600" dirty="0" smtClean="0">
                          <a:latin typeface="Franklin Gothic Book" panose="020B0503020102020204"/>
                        </a:rPr>
                        <a:t>Flow Control</a:t>
                      </a:r>
                      <a:endParaRPr lang="en-US" sz="1600" dirty="0">
                        <a:latin typeface="Franklin Gothic Book" panose="020B0503020102020204"/>
                      </a:endParaRPr>
                    </a:p>
                  </a:txBody>
                  <a:tcPr/>
                </a:tc>
              </a:tr>
              <a:tr h="679412">
                <a:tc>
                  <a:txBody>
                    <a:bodyPr/>
                    <a:lstStyle/>
                    <a:p>
                      <a:r>
                        <a:rPr kumimoji="0" lang="en-US" sz="1600" b="0" i="0" u="none" strike="noStrike" kern="1200" cap="none" normalizeH="0" baseline="0" dirty="0" smtClean="0">
                          <a:ln>
                            <a:noFill/>
                          </a:ln>
                          <a:solidFill>
                            <a:srgbClr val="123452"/>
                          </a:solidFill>
                          <a:effectLst/>
                          <a:latin typeface="Franklin Gothic Book" panose="020B0503020102020204" pitchFamily="34" charset="0"/>
                          <a:ea typeface="+mn-ea"/>
                          <a:cs typeface="+mn-cs"/>
                        </a:rPr>
                        <a:t>Actual Basin Area (ac)</a:t>
                      </a:r>
                      <a:endParaRPr kumimoji="0" lang="en-US" sz="1600" b="0" i="0" u="none" strike="noStrike" kern="1200" cap="none" normalizeH="0" baseline="0" dirty="0">
                        <a:ln>
                          <a:noFill/>
                        </a:ln>
                        <a:solidFill>
                          <a:srgbClr val="123452"/>
                        </a:solidFill>
                        <a:effectLst/>
                        <a:latin typeface="Franklin Gothic Book" panose="020B0503020102020204" pitchFamily="34" charset="0"/>
                        <a:ea typeface="+mn-ea"/>
                        <a:cs typeface="+mn-cs"/>
                      </a:endParaRPr>
                    </a:p>
                  </a:txBody>
                  <a:tcPr/>
                </a:tc>
                <a:tc>
                  <a:txBody>
                    <a:bodyPr/>
                    <a:lstStyle/>
                    <a:p>
                      <a:r>
                        <a:rPr kumimoji="0" lang="en-US" sz="1600" b="0" i="0" u="none" strike="noStrike" kern="1200" cap="none" normalizeH="0" baseline="0" dirty="0" smtClean="0">
                          <a:ln>
                            <a:noFill/>
                          </a:ln>
                          <a:solidFill>
                            <a:srgbClr val="123452"/>
                          </a:solidFill>
                          <a:effectLst/>
                          <a:latin typeface="Franklin Gothic Book" panose="020B0503020102020204" pitchFamily="34" charset="0"/>
                          <a:ea typeface="+mn-ea"/>
                          <a:cs typeface="+mn-cs"/>
                        </a:rPr>
                        <a:t>Equivalent Area (ac)</a:t>
                      </a:r>
                      <a:endParaRPr kumimoji="0" lang="en-US" sz="1600" b="0" i="0" u="none" strike="noStrike" kern="1200" cap="none" normalizeH="0" baseline="0" dirty="0">
                        <a:ln>
                          <a:noFill/>
                        </a:ln>
                        <a:solidFill>
                          <a:srgbClr val="123452"/>
                        </a:solidFill>
                        <a:effectLst/>
                        <a:latin typeface="Franklin Gothic Book" panose="020B0503020102020204" pitchFamily="34" charset="0"/>
                        <a:ea typeface="+mn-ea"/>
                        <a:cs typeface="+mn-cs"/>
                      </a:endParaRPr>
                    </a:p>
                  </a:txBody>
                  <a:tcPr/>
                </a:tc>
                <a:tc>
                  <a:txBody>
                    <a:bodyPr/>
                    <a:lstStyle/>
                    <a:p>
                      <a:r>
                        <a:rPr kumimoji="0" lang="en-US" sz="1600" b="0" i="0" u="none" strike="noStrike" kern="1200" cap="none" normalizeH="0" baseline="0" dirty="0" smtClean="0">
                          <a:ln>
                            <a:noFill/>
                          </a:ln>
                          <a:solidFill>
                            <a:srgbClr val="123452"/>
                          </a:solidFill>
                          <a:effectLst/>
                          <a:latin typeface="Franklin Gothic Book" panose="020B0503020102020204" pitchFamily="34" charset="0"/>
                          <a:ea typeface="+mn-ea"/>
                          <a:cs typeface="+mn-cs"/>
                        </a:rPr>
                        <a:t>Solids removed per year (lbs.)</a:t>
                      </a:r>
                      <a:endParaRPr kumimoji="0" lang="en-US" sz="1600" b="0" i="0" u="none" strike="noStrike" kern="1200" cap="none" normalizeH="0" baseline="0" dirty="0">
                        <a:ln>
                          <a:noFill/>
                        </a:ln>
                        <a:solidFill>
                          <a:srgbClr val="123452"/>
                        </a:solidFill>
                        <a:effectLst/>
                        <a:latin typeface="Franklin Gothic Book" panose="020B0503020102020204" pitchFamily="34" charset="0"/>
                        <a:ea typeface="+mn-ea"/>
                        <a:cs typeface="+mn-cs"/>
                      </a:endParaRPr>
                    </a:p>
                  </a:txBody>
                  <a:tcPr/>
                </a:tc>
                <a:tc>
                  <a:txBody>
                    <a:bodyPr/>
                    <a:lstStyle/>
                    <a:p>
                      <a:r>
                        <a:rPr kumimoji="0" lang="en-US" sz="1600" b="0" i="0" u="none" strike="noStrike" kern="1200" cap="none" normalizeH="0" baseline="0" dirty="0" smtClean="0">
                          <a:ln>
                            <a:noFill/>
                          </a:ln>
                          <a:solidFill>
                            <a:srgbClr val="123452"/>
                          </a:solidFill>
                          <a:effectLst/>
                          <a:latin typeface="Franklin Gothic Book" panose="020B0503020102020204" pitchFamily="34" charset="0"/>
                          <a:ea typeface="+mn-ea"/>
                          <a:cs typeface="+mn-cs"/>
                        </a:rPr>
                        <a:t>Equivalent Area (ac)</a:t>
                      </a:r>
                      <a:endParaRPr kumimoji="0" lang="en-US" sz="1600" b="0" i="0" u="none" strike="noStrike" kern="1200" cap="none" normalizeH="0" baseline="0" dirty="0">
                        <a:ln>
                          <a:noFill/>
                        </a:ln>
                        <a:solidFill>
                          <a:srgbClr val="123452"/>
                        </a:solidFill>
                        <a:effectLst/>
                        <a:latin typeface="Franklin Gothic Book" panose="020B0503020102020204" pitchFamily="34" charset="0"/>
                        <a:ea typeface="+mn-ea"/>
                        <a:cs typeface="+mn-cs"/>
                      </a:endParaRPr>
                    </a:p>
                  </a:txBody>
                  <a:tcPr/>
                </a:tc>
              </a:tr>
              <a:tr h="54352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Rectangle 4"/>
          <p:cNvSpPr/>
          <p:nvPr/>
        </p:nvSpPr>
        <p:spPr>
          <a:xfrm>
            <a:off x="5946859" y="3328773"/>
            <a:ext cx="2178051" cy="520700"/>
          </a:xfrm>
          <a:prstGeom prst="rect">
            <a:avLst/>
          </a:prstGeom>
          <a:noFill/>
          <a:ln>
            <a:solidFill>
              <a:srgbClr val="FFFF00"/>
            </a:solidFill>
          </a:ln>
          <a:effectLst>
            <a:glow rad="63500">
              <a:schemeClr val="accent4">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p:cNvSpPr txBox="1"/>
          <p:nvPr/>
        </p:nvSpPr>
        <p:spPr>
          <a:xfrm>
            <a:off x="5559511" y="4370173"/>
            <a:ext cx="2841622" cy="830997"/>
          </a:xfrm>
          <a:prstGeom prst="rect">
            <a:avLst/>
          </a:prstGeom>
          <a:noFill/>
        </p:spPr>
        <p:txBody>
          <a:bodyPr wrap="square" rtlCol="0">
            <a:spAutoFit/>
          </a:bodyPr>
          <a:lstStyle/>
          <a:p>
            <a:pPr algn="ctr"/>
            <a:r>
              <a:rPr lang="en-US" sz="1600" dirty="0" smtClean="0"/>
              <a:t>Ecology’s Project Manager will calculate this number and fill in the box. </a:t>
            </a:r>
            <a:endParaRPr lang="en-US" sz="1600" dirty="0"/>
          </a:p>
        </p:txBody>
      </p:sp>
      <p:sp>
        <p:nvSpPr>
          <p:cNvPr id="8" name="Rectangle 7"/>
          <p:cNvSpPr/>
          <p:nvPr/>
        </p:nvSpPr>
        <p:spPr>
          <a:xfrm>
            <a:off x="3768805" y="3328773"/>
            <a:ext cx="2178051" cy="520700"/>
          </a:xfrm>
          <a:prstGeom prst="rect">
            <a:avLst/>
          </a:prstGeom>
          <a:noFill/>
          <a:ln>
            <a:solidFill>
              <a:schemeClr val="accent6">
                <a:lumMod val="40000"/>
                <a:lumOff val="60000"/>
              </a:schemeClr>
            </a:solidFill>
          </a:ln>
          <a:effectLst>
            <a:glow rad="63500">
              <a:schemeClr val="accent6">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ctangle 8"/>
          <p:cNvSpPr/>
          <p:nvPr/>
        </p:nvSpPr>
        <p:spPr>
          <a:xfrm>
            <a:off x="1571705" y="3328773"/>
            <a:ext cx="2178051" cy="520700"/>
          </a:xfrm>
          <a:prstGeom prst="rect">
            <a:avLst/>
          </a:prstGeom>
          <a:noFill/>
          <a:ln>
            <a:solidFill>
              <a:schemeClr val="accent6">
                <a:lumMod val="40000"/>
                <a:lumOff val="60000"/>
              </a:schemeClr>
            </a:solidFill>
          </a:ln>
          <a:effectLst>
            <a:glow rad="63500">
              <a:schemeClr val="accent6">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p:cNvSpPr/>
          <p:nvPr/>
        </p:nvSpPr>
        <p:spPr>
          <a:xfrm>
            <a:off x="8124907" y="3328773"/>
            <a:ext cx="2178051" cy="520700"/>
          </a:xfrm>
          <a:prstGeom prst="rect">
            <a:avLst/>
          </a:prstGeom>
          <a:noFill/>
          <a:ln>
            <a:solidFill>
              <a:schemeClr val="accent6">
                <a:lumMod val="40000"/>
                <a:lumOff val="60000"/>
              </a:schemeClr>
            </a:solidFill>
          </a:ln>
          <a:effectLst>
            <a:glow rad="63500">
              <a:schemeClr val="accent6">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ight Arrow 10"/>
          <p:cNvSpPr/>
          <p:nvPr/>
        </p:nvSpPr>
        <p:spPr>
          <a:xfrm rot="5400000">
            <a:off x="1861420" y="4362511"/>
            <a:ext cx="1490383" cy="467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4039466" y="4362511"/>
            <a:ext cx="1490383" cy="467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8468740" y="4362511"/>
            <a:ext cx="1490383" cy="467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25500" y="5528785"/>
            <a:ext cx="11182353" cy="830997"/>
          </a:xfrm>
          <a:prstGeom prst="rect">
            <a:avLst/>
          </a:prstGeom>
          <a:noFill/>
        </p:spPr>
        <p:txBody>
          <a:bodyPr wrap="square" rtlCol="0">
            <a:spAutoFit/>
          </a:bodyPr>
          <a:lstStyle/>
          <a:p>
            <a:r>
              <a:rPr lang="en-US" sz="1600" dirty="0" smtClean="0"/>
              <a:t>These numbers were required in your design report. Otherwise, instructions on how to calculate the equivalent areas are in the “Design Deliverables for Stormwater Projects with Ecology Funding” document- Appendix D, found at </a:t>
            </a:r>
            <a:r>
              <a:rPr lang="en-US" sz="1600" u="sng" dirty="0" smtClean="0">
                <a:hlinkClick r:id="rId2"/>
              </a:rPr>
              <a:t>http</a:t>
            </a:r>
            <a:r>
              <a:rPr lang="en-US" sz="1600" u="sng" dirty="0">
                <a:hlinkClick r:id="rId2"/>
              </a:rPr>
              <a:t>://</a:t>
            </a:r>
            <a:r>
              <a:rPr lang="en-US" sz="1600" u="sng" dirty="0" smtClean="0">
                <a:hlinkClick r:id="rId2"/>
              </a:rPr>
              <a:t>www.ecy.wa.gov/programs/wq/funding/Res/Forms/SWDesignDeliv090116.pdf</a:t>
            </a:r>
            <a:r>
              <a:rPr lang="en-US" sz="1600" u="sng" dirty="0" smtClean="0"/>
              <a:t>)</a:t>
            </a:r>
            <a:endParaRPr lang="en-US" sz="1600" dirty="0"/>
          </a:p>
        </p:txBody>
      </p:sp>
    </p:spTree>
    <p:extLst>
      <p:ext uri="{BB962C8B-B14F-4D97-AF65-F5344CB8AC3E}">
        <p14:creationId xmlns:p14="http://schemas.microsoft.com/office/powerpoint/2010/main" val="888832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mn-lt"/>
              </a:rPr>
              <a:t>Next Steps &amp; Lessons Learned</a:t>
            </a:r>
          </a:p>
        </p:txBody>
      </p:sp>
      <p:sp>
        <p:nvSpPr>
          <p:cNvPr id="4" name="Text Box 2"/>
          <p:cNvSpPr txBox="1">
            <a:spLocks noChangeArrowheads="1"/>
          </p:cNvSpPr>
          <p:nvPr/>
        </p:nvSpPr>
        <p:spPr bwMode="auto">
          <a:xfrm>
            <a:off x="3945923" y="1869990"/>
            <a:ext cx="7694142" cy="4002172"/>
          </a:xfrm>
          <a:prstGeom prst="rect">
            <a:avLst/>
          </a:prstGeom>
          <a:solidFill>
            <a:srgbClr val="D0DB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ts val="800"/>
              </a:spcAft>
            </a:pPr>
            <a:r>
              <a:rPr lang="en-US" altLang="en-US" sz="1600" b="1" dirty="0">
                <a:solidFill>
                  <a:srgbClr val="123452"/>
                </a:solidFill>
                <a:latin typeface="Franklin Gothic Book" panose="020B0503020102020204" pitchFamily="34" charset="0"/>
              </a:rPr>
              <a:t>Lessons</a:t>
            </a:r>
            <a:r>
              <a:rPr lang="en-US" altLang="en-US" sz="1100" b="1" dirty="0">
                <a:solidFill>
                  <a:srgbClr val="123452"/>
                </a:solidFill>
                <a:latin typeface="Franklin Gothic Book" panose="020B0503020102020204" pitchFamily="34" charset="0"/>
              </a:rPr>
              <a:t> </a:t>
            </a:r>
            <a:r>
              <a:rPr lang="en-US" altLang="en-US" sz="1600" b="1" dirty="0">
                <a:solidFill>
                  <a:srgbClr val="123452"/>
                </a:solidFill>
                <a:latin typeface="Franklin Gothic Book" panose="020B0503020102020204" pitchFamily="34" charset="0"/>
              </a:rPr>
              <a:t>Learned</a:t>
            </a:r>
          </a:p>
          <a:p>
            <a:pPr lvl="0" eaLnBrk="0" fontAlgn="base" hangingPunct="0">
              <a:spcBef>
                <a:spcPct val="0"/>
              </a:spcBef>
              <a:spcAft>
                <a:spcPts val="800"/>
              </a:spcAft>
            </a:pPr>
            <a:r>
              <a:rPr lang="en-US" altLang="en-US" sz="1600" b="1" dirty="0">
                <a:solidFill>
                  <a:srgbClr val="123452"/>
                </a:solidFill>
                <a:latin typeface="Franklin Gothic Book" panose="020B0503020102020204" pitchFamily="34" charset="0"/>
              </a:rPr>
              <a:t>[</a:t>
            </a:r>
            <a:r>
              <a:rPr lang="en-US" altLang="en-US" sz="1600" dirty="0">
                <a:solidFill>
                  <a:srgbClr val="123452"/>
                </a:solidFill>
                <a:latin typeface="Franklin Gothic Book" panose="020B0503020102020204" pitchFamily="34" charset="0"/>
              </a:rPr>
              <a:t>Discuss any notable or unexpected successes or challenges</a:t>
            </a:r>
            <a:r>
              <a:rPr lang="en-US" altLang="en-US" sz="1400" b="1" dirty="0">
                <a:solidFill>
                  <a:srgbClr val="123452"/>
                </a:solidFill>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600" b="1" i="0" u="none"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lang="en-US" altLang="en-US" sz="1600" b="1" dirty="0">
              <a:solidFill>
                <a:srgbClr val="123452"/>
              </a:solidFill>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600" b="1" i="0" u="none"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1" i="0" u="none" strike="noStrike" cap="none" normalizeH="0" baseline="0" dirty="0" smtClean="0">
                <a:ln>
                  <a:noFill/>
                </a:ln>
                <a:solidFill>
                  <a:srgbClr val="123452"/>
                </a:solidFill>
                <a:effectLst/>
                <a:latin typeface="Franklin Gothic Book" panose="020B0503020102020204" pitchFamily="34" charset="0"/>
              </a:rPr>
              <a:t>The Next Step for Continued Success</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1" i="0" u="none" strike="noStrike" cap="none" normalizeH="0" baseline="0" dirty="0" smtClean="0">
                <a:ln>
                  <a:noFill/>
                </a:ln>
                <a:solidFill>
                  <a:srgbClr val="123452"/>
                </a:solidFill>
                <a:effectLst/>
                <a:latin typeface="Franklin Gothic Book" panose="020B0503020102020204" pitchFamily="34" charset="0"/>
              </a:rPr>
              <a:t>[</a:t>
            </a:r>
            <a:r>
              <a:rPr kumimoji="0" lang="en-US" altLang="en-US" sz="1600" b="0" i="0" u="none" strike="noStrike" cap="none" normalizeH="0" baseline="0" dirty="0" smtClean="0">
                <a:ln>
                  <a:noFill/>
                </a:ln>
                <a:solidFill>
                  <a:srgbClr val="123452"/>
                </a:solidFill>
                <a:effectLst/>
                <a:latin typeface="Franklin Gothic Book" panose="020B0503020102020204" pitchFamily="34" charset="0"/>
              </a:rPr>
              <a:t>Is there more work to be done to complete this project? If so, what is the estimated time frame and will the project be continued with or without Ecology funding? What operations and maintenance tasks will be performed and who will be performing them?</a:t>
            </a:r>
            <a:r>
              <a:rPr kumimoji="0" lang="en-US" altLang="en-US" sz="1600" b="1" i="0" u="none" strike="noStrike" cap="none" normalizeH="0" baseline="0" dirty="0" smtClean="0">
                <a:ln>
                  <a:noFill/>
                </a:ln>
                <a:solidFill>
                  <a:srgbClr val="123452"/>
                </a:solidFill>
                <a:effectLst/>
                <a:latin typeface="Franklin Gothic Book" panose="020B0503020102020204" pitchFamily="34" charset="0"/>
              </a:rPr>
              <a:t>]</a:t>
            </a:r>
            <a:r>
              <a:rPr kumimoji="0" lang="en-US" altLang="en-US" sz="1600" b="0" i="0" u="none" strike="noStrike" cap="none" normalizeH="0" baseline="0" dirty="0" smtClean="0">
                <a:ln>
                  <a:noFill/>
                </a:ln>
                <a:solidFill>
                  <a:srgbClr val="123452"/>
                </a:solidFill>
                <a:effectLst/>
                <a:latin typeface="Franklin Gothic Book" panose="020B0503020102020204" pitchFamily="34" charset="0"/>
              </a:rPr>
              <a:t> </a:t>
            </a:r>
            <a:r>
              <a:rPr kumimoji="0" lang="en-US" altLang="en-US" sz="1100" b="0" i="0" u="none" strike="noStrike" cap="none" normalizeH="0" baseline="0" dirty="0" smtClean="0">
                <a:ln>
                  <a:noFill/>
                </a:ln>
                <a:solidFill>
                  <a:srgbClr val="123452"/>
                </a:solidFill>
                <a:effectLst/>
                <a:latin typeface="Franklin Gothic Book" panose="020B0503020102020204" pitchFamily="34" charset="0"/>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smtClean="0">
                <a:ln>
                  <a:noFill/>
                </a:ln>
                <a:solidFill>
                  <a:srgbClr val="123452"/>
                </a:solidFill>
                <a:effectLst/>
                <a:latin typeface="Franklin Gothic Book" panose="020B0503020102020204" pitchFamily="34" charset="0"/>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smtClean="0">
                <a:ln>
                  <a:noFill/>
                </a:ln>
                <a:solidFill>
                  <a:schemeClr val="tx1"/>
                </a:solidFill>
                <a:effectLst/>
                <a:latin typeface="Franklin Gothic Book" panose="020B0503020102020204" pitchFamily="34" charset="0"/>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smtClean="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487221" y="3756592"/>
            <a:ext cx="2453687" cy="1323439"/>
          </a:xfrm>
          <a:prstGeom prst="rect">
            <a:avLst/>
          </a:prstGeom>
          <a:noFill/>
        </p:spPr>
        <p:txBody>
          <a:bodyPr wrap="square" rtlCol="0">
            <a:spAutoFit/>
          </a:bodyPr>
          <a:lstStyle/>
          <a:p>
            <a:r>
              <a:rPr lang="en-US" sz="1600" dirty="0" smtClean="0"/>
              <a:t>Highlight operation and maintenance tasks and who will perform them. Talk about other phases of this project if applicable. </a:t>
            </a:r>
            <a:endParaRPr lang="en-US" sz="1600" dirty="0"/>
          </a:p>
        </p:txBody>
      </p:sp>
      <p:sp>
        <p:nvSpPr>
          <p:cNvPr id="6" name="Right Arrow 5"/>
          <p:cNvSpPr/>
          <p:nvPr/>
        </p:nvSpPr>
        <p:spPr>
          <a:xfrm>
            <a:off x="2865270" y="4189712"/>
            <a:ext cx="8249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17545" y="6051464"/>
            <a:ext cx="5150897" cy="369332"/>
          </a:xfrm>
          <a:prstGeom prst="rect">
            <a:avLst/>
          </a:prstGeom>
        </p:spPr>
        <p:txBody>
          <a:bodyPr wrap="none">
            <a:spAutoFit/>
          </a:bodyPr>
          <a:lstStyle/>
          <a:p>
            <a:pPr algn="ctr"/>
            <a:r>
              <a:rPr lang="en-US" b="1" dirty="0" smtClean="0"/>
              <a:t>Brackets = fill in the blank (and delete the brackets!)</a:t>
            </a:r>
            <a:endParaRPr lang="en-US" b="1" dirty="0"/>
          </a:p>
        </p:txBody>
      </p:sp>
    </p:spTree>
    <p:extLst>
      <p:ext uri="{BB962C8B-B14F-4D97-AF65-F5344CB8AC3E}">
        <p14:creationId xmlns:p14="http://schemas.microsoft.com/office/powerpoint/2010/main" val="1985707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339432" y="2155032"/>
            <a:ext cx="2838450" cy="36909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600" b="1" i="0" u="none" strike="noStrike" cap="none" normalizeH="0" baseline="0" dirty="0" smtClean="0">
                <a:ln>
                  <a:noFill/>
                </a:ln>
                <a:solidFill>
                  <a:srgbClr val="3F5660"/>
                </a:solidFill>
                <a:effectLst/>
                <a:latin typeface="Franklin Gothic Book" panose="020B0503020102020204" pitchFamily="34" charset="0"/>
              </a:rPr>
              <a:t>Recipient Contact Information</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lang="en-US" altLang="en-US" sz="1100" dirty="0">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lang="en-US" altLang="en-US" sz="1400" dirty="0">
                <a:solidFill>
                  <a:srgbClr val="123452"/>
                </a:solidFill>
                <a:latin typeface="Franklin Gothic Book" panose="020B0503020102020204"/>
              </a:rPr>
              <a:t>Project web page found </a:t>
            </a:r>
            <a:r>
              <a:rPr lang="en-US" altLang="en-US" sz="1400" b="1" dirty="0" smtClean="0">
                <a:solidFill>
                  <a:srgbClr val="123452"/>
                </a:solidFill>
                <a:latin typeface="Franklin Gothic Book" panose="020B0503020102020204"/>
              </a:rPr>
              <a:t>[</a:t>
            </a:r>
            <a:r>
              <a:rPr lang="en-US" altLang="en-US" sz="1400" dirty="0" smtClean="0">
                <a:solidFill>
                  <a:srgbClr val="123452"/>
                </a:solidFill>
                <a:effectLst>
                  <a:glow rad="228600">
                    <a:schemeClr val="accent4">
                      <a:satMod val="175000"/>
                      <a:alpha val="40000"/>
                    </a:schemeClr>
                  </a:glow>
                </a:effectLst>
                <a:latin typeface="Franklin Gothic Book" panose="020B0503020102020204"/>
              </a:rPr>
              <a:t>here</a:t>
            </a:r>
            <a:r>
              <a:rPr lang="en-US" altLang="en-US" sz="1400" b="1" dirty="0" smtClean="0">
                <a:solidFill>
                  <a:srgbClr val="123452"/>
                </a:solidFill>
                <a:latin typeface="Franklin Gothic Book" panose="020B0503020102020204"/>
              </a:rPr>
              <a:t>]</a:t>
            </a:r>
            <a:endParaRPr lang="en-US" altLang="en-US" sz="1400" b="1" dirty="0">
              <a:solidFill>
                <a:srgbClr val="123452"/>
              </a:solidFill>
              <a:latin typeface="Franklin Gothic Book" panose="020B050302010202020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mn-lt"/>
              </a:rPr>
              <a:t>Recipient Contact Information</a:t>
            </a:r>
          </a:p>
        </p:txBody>
      </p:sp>
      <p:pic>
        <p:nvPicPr>
          <p:cNvPr id="1027" name="Picture 22" descr="HUC Map 1711000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832" y="2155031"/>
            <a:ext cx="4432300" cy="30559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6596983" y="5295617"/>
            <a:ext cx="4317998" cy="38775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0" i="0" u="none" strike="noStrike" cap="none" normalizeH="0" baseline="0" dirty="0" smtClean="0">
                <a:ln>
                  <a:noFill/>
                </a:ln>
                <a:solidFill>
                  <a:srgbClr val="123452"/>
                </a:solidFill>
                <a:effectLst/>
                <a:latin typeface="Calibri" panose="020F0502020204030204" pitchFamily="34" charset="0"/>
              </a:rPr>
              <a:t>Project Map caption</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sp>
        <p:nvSpPr>
          <p:cNvPr id="6" name="Right Arrow 5"/>
          <p:cNvSpPr/>
          <p:nvPr/>
        </p:nvSpPr>
        <p:spPr>
          <a:xfrm>
            <a:off x="2333509" y="5384007"/>
            <a:ext cx="8249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5331" y="4950887"/>
            <a:ext cx="2160118" cy="1077218"/>
          </a:xfrm>
          <a:prstGeom prst="rect">
            <a:avLst/>
          </a:prstGeom>
          <a:noFill/>
        </p:spPr>
        <p:txBody>
          <a:bodyPr wrap="square" rtlCol="0">
            <a:spAutoFit/>
          </a:bodyPr>
          <a:lstStyle/>
          <a:p>
            <a:r>
              <a:rPr lang="en-US" sz="1600" dirty="0" smtClean="0"/>
              <a:t>Provide the project web page. </a:t>
            </a:r>
            <a:r>
              <a:rPr lang="en-US" sz="1600" dirty="0"/>
              <a:t>I</a:t>
            </a:r>
            <a:r>
              <a:rPr lang="en-US" sz="1600" dirty="0" smtClean="0"/>
              <a:t>f none is available, delete this portion.</a:t>
            </a:r>
            <a:endParaRPr lang="en-US" sz="1600" dirty="0"/>
          </a:p>
        </p:txBody>
      </p:sp>
    </p:spTree>
    <p:extLst>
      <p:ext uri="{BB962C8B-B14F-4D97-AF65-F5344CB8AC3E}">
        <p14:creationId xmlns:p14="http://schemas.microsoft.com/office/powerpoint/2010/main" val="235131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cess_x002f_Step xmlns="5d39038b-9fe1-49c6-94c6-8003c9a27821">Closeout</Process_x002f_Step>
    <Category xmlns="5d39038b-9fe1-49c6-94c6-8003c9a27821">Other Template</Category>
    <Funding_x0020_Cycle xmlns="5d39038b-9fe1-49c6-94c6-8003c9a27821">All Funding Cycles</Funding_x0020_Cycle>
    <Document_x0020_Owner xmlns="5d39038b-9fe1-49c6-94c6-8003c9a27821">
      <UserInfo>
        <DisplayName>Carver, Frances (ECY)</DisplayName>
        <AccountId>2512</AccountId>
        <AccountType/>
      </UserInfo>
    </Document_x0020_Own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8837C52C61EF46A5D9E373EF091C8C" ma:contentTypeVersion="7" ma:contentTypeDescription="Create a new document." ma:contentTypeScope="" ma:versionID="329b0965f16b6552bbf5c397f7d350c5">
  <xsd:schema xmlns:xsd="http://www.w3.org/2001/XMLSchema" xmlns:xs="http://www.w3.org/2001/XMLSchema" xmlns:p="http://schemas.microsoft.com/office/2006/metadata/properties" xmlns:ns2="5d39038b-9fe1-49c6-94c6-8003c9a27821" targetNamespace="http://schemas.microsoft.com/office/2006/metadata/properties" ma:root="true" ma:fieldsID="c6f1470dd1d358636cefd4b1258743d6" ns2:_="">
    <xsd:import namespace="5d39038b-9fe1-49c6-94c6-8003c9a27821"/>
    <xsd:element name="properties">
      <xsd:complexType>
        <xsd:sequence>
          <xsd:element name="documentManagement">
            <xsd:complexType>
              <xsd:all>
                <xsd:element ref="ns2:Category"/>
                <xsd:element ref="ns2:Funding_x0020_Cycle" minOccurs="0"/>
                <xsd:element ref="ns2:Process_x002f_Step"/>
                <xsd:element ref="ns2:Document_x0020_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9038b-9fe1-49c6-94c6-8003c9a27821" elementFormDefault="qualified">
    <xsd:import namespace="http://schemas.microsoft.com/office/2006/documentManagement/types"/>
    <xsd:import namespace="http://schemas.microsoft.com/office/infopath/2007/PartnerControls"/>
    <xsd:element name="Category" ma:index="10" ma:displayName="Category" ma:format="Dropdown" ma:internalName="Category">
      <xsd:simpleType>
        <xsd:restriction base="dms:Choice">
          <xsd:enumeration value="Bi-Weekly Meeting Notes"/>
          <xsd:enumeration value="Agreement Template"/>
          <xsd:enumeration value="Project Tracking"/>
          <xsd:enumeration value="General Program Guidance"/>
          <xsd:enumeration value="Other Template"/>
          <xsd:enumeration value="Stormwater Workgroup Feedback"/>
          <xsd:enumeration value="Project Staff Assignments"/>
          <xsd:enumeration value="Stormwater Program Development"/>
          <xsd:enumeration value="Stormwater Funding Coordinator Docs"/>
        </xsd:restriction>
      </xsd:simpleType>
    </xsd:element>
    <xsd:element name="Funding_x0020_Cycle" ma:index="11" nillable="true" ma:displayName="Funding Cycle" ma:format="Dropdown" ma:internalName="Funding_x0020_Cycle">
      <xsd:simpleType>
        <xsd:restriction base="dms:Choice">
          <xsd:enumeration value="FY16"/>
          <xsd:enumeration value="FY15"/>
          <xsd:enumeration value="FY14"/>
          <xsd:enumeration value="FY17"/>
          <xsd:enumeration value="FY18"/>
          <xsd:enumeration value="FY19"/>
          <xsd:enumeration value="FY20"/>
          <xsd:enumeration value="All Funding Cycles"/>
          <xsd:enumeration value="Legacy (Pre-EAGL)"/>
        </xsd:restriction>
      </xsd:simpleType>
    </xsd:element>
    <xsd:element name="Process_x002f_Step" ma:index="12" ma:displayName="Process/Step" ma:format="Dropdown" ma:internalName="Process_x002f_Step">
      <xsd:simpleType>
        <xsd:restriction base="dms:Choice">
          <xsd:enumeration value="Bi-Weekly Meetings"/>
          <xsd:enumeration value="Negotiation"/>
          <xsd:enumeration value="Payment Requests/Progress Reports"/>
          <xsd:enumeration value="Closeout"/>
          <xsd:enumeration value="Design/Engineering Review"/>
          <xsd:enumeration value="Cultural Resources"/>
          <xsd:enumeration value="Environmental Review"/>
          <xsd:enumeration value="Site Visits"/>
          <xsd:enumeration value="Project Tracking"/>
          <xsd:enumeration value="Agreement Development"/>
          <xsd:enumeration value="Recipient and Applicant Training/Resources"/>
          <xsd:enumeration value="Application Review"/>
          <xsd:enumeration value="Program Development"/>
          <xsd:enumeration value="3 Year Post-Project Assessment"/>
        </xsd:restriction>
      </xsd:simpleType>
    </xsd:element>
    <xsd:element name="Document_x0020_Owner" ma:index="13" ma:displayName="Document Owner" ma:list="UserInfo" ma:SharePointGroup="1266"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DFAD9D-EF98-4C57-B2EE-33373FB84704}">
  <ds:schemaRefs>
    <ds:schemaRef ds:uri="http://purl.org/dc/elements/1.1/"/>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5d39038b-9fe1-49c6-94c6-8003c9a27821"/>
  </ds:schemaRefs>
</ds:datastoreItem>
</file>

<file path=customXml/itemProps2.xml><?xml version="1.0" encoding="utf-8"?>
<ds:datastoreItem xmlns:ds="http://schemas.openxmlformats.org/officeDocument/2006/customXml" ds:itemID="{C556CED0-484E-4B41-BFF8-A7026C74F0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39038b-9fe1-49c6-94c6-8003c9a278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1ABF7A-DD3C-47EA-8151-B1A542D35B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2274</TotalTime>
  <Words>1048</Words>
  <Application>Microsoft Office PowerPoint</Application>
  <PresentationFormat>Widescreen</PresentationFormat>
  <Paragraphs>138</Paragraphs>
  <Slides>11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Century Gothic</vt:lpstr>
      <vt:lpstr>Franklin Gothic Book</vt:lpstr>
      <vt:lpstr>Franklin Gothic Demi</vt:lpstr>
      <vt:lpstr>Symbol</vt:lpstr>
      <vt:lpstr>Times New Roman</vt:lpstr>
      <vt:lpstr>Office Theme</vt:lpstr>
      <vt:lpstr>Guidance on the Two-Page Executive Summary for Stormwater Facility Projects</vt:lpstr>
      <vt:lpstr>Purpose of the Two-Page Executive Summary</vt:lpstr>
      <vt:lpstr>Project General Information</vt:lpstr>
      <vt:lpstr>Project Context and Description</vt:lpstr>
      <vt:lpstr>Project Accomplishments</vt:lpstr>
      <vt:lpstr>Water Quality Improvements </vt:lpstr>
      <vt:lpstr>Water Quality Improvements</vt:lpstr>
      <vt:lpstr>Next Steps &amp; Lessons Learned</vt:lpstr>
      <vt:lpstr>Recipient Contact Information</vt:lpstr>
      <vt:lpstr>Don’t Forget to Check!</vt:lpstr>
      <vt:lpstr>Basic Tips for Taking Good Project Photos </vt:lpstr>
    </vt:vector>
  </TitlesOfParts>
  <Company>Washington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Stormwater Facility Recipient Guidance on the 2-page summary</dc:title>
  <dc:creator>Carver, Frances (ECY)</dc:creator>
  <cp:lastModifiedBy>Brada, Brian (ECY)</cp:lastModifiedBy>
  <cp:revision>77</cp:revision>
  <cp:lastPrinted>2017-03-23T15:23:36Z</cp:lastPrinted>
  <dcterms:created xsi:type="dcterms:W3CDTF">2017-03-17T16:29:25Z</dcterms:created>
  <dcterms:modified xsi:type="dcterms:W3CDTF">2018-07-03T00:57:34Z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0x010100608837C52C61EF46A5D9E373EF091C8C</vt:lpwstr>
  </property>
</Properties>
</file>