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7"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720C5-7BB8-4EA3-9B22-772FA0A044C7}"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08731-9047-4F2D-AB9C-CD8B00AEC2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C98D9-D4EA-4EC5-B95E-2876BFC5F661}"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22F5D-71C6-4458-9746-BB4569F34387}"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50CDE-AC91-48E6-8E43-6869233458BA}"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496FD-392A-42F8-9489-ECC51F723431}"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4E44D-28BB-429F-BA71-D28F1CFDF0D2}"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D7509-3259-409A-BB6A-8720EA1C39EF}"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CEA1C-387B-4164-8814-5E595E08B066}" type="datetime1">
              <a:rPr lang="en-US" smtClean="0"/>
              <a:pPr/>
              <a:t>6/22/2010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4196D-C043-49C0-93B8-92ABCE06C721}" type="datetime1">
              <a:rPr lang="en-US" smtClean="0"/>
              <a:pPr/>
              <a:t>6/22/2010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A67DF-22E1-4AE6-990B-1328EA21D530}" type="datetime1">
              <a:rPr lang="en-US" smtClean="0"/>
              <a:pPr/>
              <a:t>6/22/2010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9E35-755A-47FA-9E82-5A185EE6B8DC}"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3EF80-CB49-4643-A671-4CCB5257C2DA}"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858000" y="6356350"/>
            <a:ext cx="2133600" cy="365125"/>
          </a:xfrm>
        </p:spPr>
        <p:txBody>
          <a:bodyPr/>
          <a:lstStyle/>
          <a:p>
            <a:fld id="{6009FDAB-8FDA-4662-90DC-D34A11B15D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8AAD3-A2E3-4DCA-B4C1-DAB5A5272535}" type="datetime1">
              <a:rPr lang="en-US" smtClean="0"/>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9FDAB-8FDA-4662-90DC-D34A11B15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aps.google.com/map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sri.com/software/arcgis/arcreader/download.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Arc Reader to Locate </a:t>
            </a:r>
            <a:br>
              <a:rPr lang="en-US" dirty="0" smtClean="0"/>
            </a:br>
            <a:r>
              <a:rPr lang="en-US" dirty="0" smtClean="0"/>
              <a:t>12-Digit HUCs</a:t>
            </a:r>
            <a:endParaRPr lang="en-US" dirty="0"/>
          </a:p>
        </p:txBody>
      </p:sp>
      <p:sp>
        <p:nvSpPr>
          <p:cNvPr id="3" name="Slide Number Placeholder 2"/>
          <p:cNvSpPr>
            <a:spLocks noGrp="1"/>
          </p:cNvSpPr>
          <p:nvPr>
            <p:ph type="sldNum" sz="quarter" idx="12"/>
          </p:nvPr>
        </p:nvSpPr>
        <p:spPr/>
        <p:txBody>
          <a:bodyPr/>
          <a:lstStyle/>
          <a:p>
            <a:fld id="{6009FDAB-8FDA-4662-90DC-D34A11B15D4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cstate="print"/>
          <a:srcRect t="1710" b="1710"/>
          <a:stretch>
            <a:fillRect/>
          </a:stretch>
        </p:blipFill>
        <p:spPr bwMode="auto">
          <a:xfrm>
            <a:off x="914400" y="381000"/>
            <a:ext cx="7315200" cy="5486400"/>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a:xfrm>
            <a:off x="1562100" y="5943600"/>
            <a:ext cx="6019800" cy="609600"/>
          </a:xfrm>
        </p:spPr>
        <p:txBody>
          <a:bodyPr>
            <a:normAutofit/>
          </a:bodyPr>
          <a:lstStyle/>
          <a:p>
            <a:r>
              <a:rPr lang="en-US" dirty="0"/>
              <a:t>If more information is needed to determine the 12-Digit HUC number or other information about any of the features on the map you may use the Identify tool. </a:t>
            </a:r>
          </a:p>
          <a:p>
            <a:endParaRPr lang="en-US" dirty="0"/>
          </a:p>
        </p:txBody>
      </p:sp>
      <p:sp>
        <p:nvSpPr>
          <p:cNvPr id="4" name="Slide Number Placeholder 3"/>
          <p:cNvSpPr>
            <a:spLocks noGrp="1"/>
          </p:cNvSpPr>
          <p:nvPr>
            <p:ph type="sldNum" sz="quarter" idx="12"/>
          </p:nvPr>
        </p:nvSpPr>
        <p:spPr/>
        <p:txBody>
          <a:bodyPr/>
          <a:lstStyle/>
          <a:p>
            <a:fld id="{6009FDAB-8FDA-4662-90DC-D34A11B15D4E}"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66800" y="152400"/>
            <a:ext cx="7010400" cy="652462"/>
          </a:xfrm>
        </p:spPr>
        <p:txBody>
          <a:bodyPr/>
          <a:lstStyle/>
          <a:p>
            <a:pPr marL="342900" lvl="0" indent="-342900">
              <a:buFont typeface="+mj-lt"/>
              <a:buAutoNum type="arabicPeriod" startAt="2"/>
            </a:pPr>
            <a:r>
              <a:rPr lang="en-US" dirty="0"/>
              <a:t>Click on Identify in the toolbar.</a:t>
            </a:r>
          </a:p>
          <a:p>
            <a:pPr marL="342900" lvl="0" indent="-342900">
              <a:buFont typeface="+mj-lt"/>
              <a:buAutoNum type="arabicPeriod" startAt="2"/>
            </a:pPr>
            <a:r>
              <a:rPr lang="en-US" dirty="0"/>
              <a:t>Open the pull-down menu to select the feature which you would like more information.</a:t>
            </a:r>
          </a:p>
          <a:p>
            <a:endParaRPr lang="en-US" dirty="0"/>
          </a:p>
        </p:txBody>
      </p:sp>
      <p:pic>
        <p:nvPicPr>
          <p:cNvPr id="4099" name="Picture 3"/>
          <p:cNvPicPr>
            <a:picLocks noGrp="1" noChangeAspect="1" noChangeArrowheads="1"/>
          </p:cNvPicPr>
          <p:nvPr>
            <p:ph type="pic" idx="1"/>
          </p:nvPr>
        </p:nvPicPr>
        <p:blipFill>
          <a:blip r:embed="rId2" cstate="print"/>
          <a:srcRect t="3125" b="3125"/>
          <a:stretch>
            <a:fillRect/>
          </a:stretch>
        </p:blipFill>
        <p:spPr bwMode="auto">
          <a:xfrm>
            <a:off x="723900" y="762000"/>
            <a:ext cx="7696200" cy="577215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3810000" y="8382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52400"/>
            <a:ext cx="8077200" cy="609600"/>
          </a:xfrm>
        </p:spPr>
        <p:txBody>
          <a:bodyPr/>
          <a:lstStyle/>
          <a:p>
            <a:pPr marL="342900" lvl="0" indent="-342900">
              <a:buFont typeface="+mj-lt"/>
              <a:buAutoNum type="arabicPeriod" startAt="4"/>
            </a:pPr>
            <a:r>
              <a:rPr lang="en-US" dirty="0"/>
              <a:t>Click on the item of interest. The identify box will show all associated information for that item</a:t>
            </a:r>
            <a:r>
              <a:rPr lang="en-US" dirty="0" smtClean="0"/>
              <a:t>.</a:t>
            </a:r>
          </a:p>
          <a:p>
            <a:pPr marL="342900" lvl="0" indent="-342900">
              <a:buFont typeface="+mj-lt"/>
              <a:buAutoNum type="arabicPeriod" startAt="4"/>
            </a:pPr>
            <a:r>
              <a:rPr lang="en-US" dirty="0" smtClean="0"/>
              <a:t>The name of the sub-watershed and HUC are listed in this box.</a:t>
            </a:r>
            <a:endParaRPr lang="en-US" dirty="0"/>
          </a:p>
        </p:txBody>
      </p:sp>
      <p:pic>
        <p:nvPicPr>
          <p:cNvPr id="5123" name="Picture 3"/>
          <p:cNvPicPr>
            <a:picLocks noGrp="1" noChangeAspect="1" noChangeArrowheads="1"/>
          </p:cNvPicPr>
          <p:nvPr>
            <p:ph type="pic" idx="1"/>
          </p:nvPr>
        </p:nvPicPr>
        <p:blipFill>
          <a:blip r:embed="rId2" cstate="print"/>
          <a:srcRect t="1710" b="1710"/>
          <a:stretch>
            <a:fillRect/>
          </a:stretch>
        </p:blipFill>
        <p:spPr bwMode="auto">
          <a:xfrm>
            <a:off x="685800" y="762000"/>
            <a:ext cx="7772400" cy="5829300"/>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3352800" y="3505200"/>
            <a:ext cx="3276600" cy="1066800"/>
            <a:chOff x="3352800" y="3505200"/>
            <a:chExt cx="3276600" cy="1066800"/>
          </a:xfrm>
        </p:grpSpPr>
        <p:sp>
          <p:nvSpPr>
            <p:cNvPr id="8" name="Rounded Rectangle 7"/>
            <p:cNvSpPr/>
            <p:nvPr/>
          </p:nvSpPr>
          <p:spPr>
            <a:xfrm>
              <a:off x="3352800" y="3505200"/>
              <a:ext cx="11430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429000" y="4343400"/>
              <a:ext cx="15240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5715000" y="3581400"/>
              <a:ext cx="914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 name="Straight Connector 11"/>
            <p:cNvCxnSpPr>
              <a:stCxn id="10" idx="2"/>
              <a:endCxn id="8" idx="3"/>
            </p:cNvCxnSpPr>
            <p:nvPr/>
          </p:nvCxnSpPr>
          <p:spPr>
            <a:xfrm rot="10800000">
              <a:off x="4495800" y="3619500"/>
              <a:ext cx="1219200" cy="266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10" idx="2"/>
              <a:endCxn id="9" idx="3"/>
            </p:cNvCxnSpPr>
            <p:nvPr/>
          </p:nvCxnSpPr>
          <p:spPr>
            <a:xfrm rot="10800000" flipV="1">
              <a:off x="4953000" y="3886200"/>
              <a:ext cx="762000" cy="57150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1" name="Slide Number Placeholder 10"/>
          <p:cNvSpPr>
            <a:spLocks noGrp="1"/>
          </p:cNvSpPr>
          <p:nvPr>
            <p:ph type="sldNum" sz="quarter" idx="12"/>
          </p:nvPr>
        </p:nvSpPr>
        <p:spPr/>
        <p:txBody>
          <a:bodyPr/>
          <a:lstStyle/>
          <a:p>
            <a:fld id="{6009FDAB-8FDA-4662-90DC-D34A11B15D4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Determining BMP Latitude and Longitude using Google Maps</a:t>
            </a:r>
            <a:endParaRPr lang="en-US" dirty="0"/>
          </a:p>
        </p:txBody>
      </p:sp>
      <p:sp>
        <p:nvSpPr>
          <p:cNvPr id="4" name="Text Placeholder 3"/>
          <p:cNvSpPr>
            <a:spLocks noGrp="1"/>
          </p:cNvSpPr>
          <p:nvPr>
            <p:ph type="body" idx="1"/>
          </p:nvPr>
        </p:nvSpPr>
        <p:spPr/>
        <p:txBody>
          <a:bodyPr/>
          <a:lstStyle/>
          <a:p>
            <a:r>
              <a:rPr lang="en-US" dirty="0" smtClean="0">
                <a:solidFill>
                  <a:srgbClr val="00B0F0"/>
                </a:solidFill>
              </a:rPr>
              <a:t>Chapter 3</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28800" y="152400"/>
            <a:ext cx="5486400" cy="838200"/>
          </a:xfrm>
        </p:spPr>
        <p:txBody>
          <a:bodyPr>
            <a:normAutofit/>
          </a:bodyPr>
          <a:lstStyle/>
          <a:p>
            <a:r>
              <a:rPr lang="en-US" dirty="0" smtClean="0"/>
              <a:t>Find latitude and longitude of installed BMPs using Google Maps</a:t>
            </a:r>
          </a:p>
          <a:p>
            <a:pPr marL="342900" lvl="0" indent="-342900">
              <a:buFont typeface="+mj-lt"/>
              <a:buAutoNum type="arabicPeriod"/>
            </a:pPr>
            <a:r>
              <a:rPr lang="en-US" dirty="0"/>
              <a:t>Go to </a:t>
            </a:r>
            <a:r>
              <a:rPr lang="en-US" u="sng" dirty="0">
                <a:hlinkClick r:id="rId2"/>
              </a:rPr>
              <a:t>http://maps.google.com/maps</a:t>
            </a:r>
            <a:endParaRPr lang="en-US" dirty="0"/>
          </a:p>
          <a:p>
            <a:pPr marL="342900" lvl="0" indent="-342900">
              <a:buFont typeface="+mj-lt"/>
              <a:buAutoNum type="arabicPeriod"/>
            </a:pPr>
            <a:r>
              <a:rPr lang="en-US" dirty="0"/>
              <a:t>In the top right corner click “New”</a:t>
            </a:r>
          </a:p>
          <a:p>
            <a:endParaRPr lang="en-US" dirty="0"/>
          </a:p>
        </p:txBody>
      </p:sp>
      <p:pic>
        <p:nvPicPr>
          <p:cNvPr id="6146" name="Picture 2"/>
          <p:cNvPicPr>
            <a:picLocks noGrp="1" noChangeAspect="1" noChangeArrowheads="1"/>
          </p:cNvPicPr>
          <p:nvPr>
            <p:ph type="pic" idx="1"/>
          </p:nvPr>
        </p:nvPicPr>
        <p:blipFill>
          <a:blip r:embed="rId3" cstate="print"/>
          <a:srcRect t="1710" b="1710"/>
          <a:stretch>
            <a:fillRect/>
          </a:stretch>
        </p:blipFill>
        <p:spPr bwMode="auto">
          <a:xfrm>
            <a:off x="838200" y="990600"/>
            <a:ext cx="7467600" cy="560070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7391400" y="1600200"/>
            <a:ext cx="4572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52500" y="228600"/>
            <a:ext cx="7239000" cy="381000"/>
          </a:xfrm>
        </p:spPr>
        <p:txBody>
          <a:bodyPr>
            <a:normAutofit/>
          </a:bodyPr>
          <a:lstStyle/>
          <a:p>
            <a:pPr marL="342900" lvl="0" indent="-342900">
              <a:buFont typeface="+mj-lt"/>
              <a:buAutoNum type="arabicPeriod" startAt="3"/>
            </a:pPr>
            <a:r>
              <a:rPr lang="en-US" dirty="0" smtClean="0"/>
              <a:t>Scroll down to </a:t>
            </a:r>
            <a:r>
              <a:rPr lang="en-US" b="1" dirty="0" err="1" smtClean="0"/>
              <a:t>LatLng</a:t>
            </a:r>
            <a:r>
              <a:rPr lang="en-US" b="1" dirty="0" smtClean="0"/>
              <a:t> Marker</a:t>
            </a:r>
            <a:r>
              <a:rPr lang="en-US" dirty="0" smtClean="0"/>
              <a:t> and click “enable,” then at the bottom click “Save changes.”</a:t>
            </a:r>
          </a:p>
          <a:p>
            <a:endParaRPr lang="en-US" dirty="0"/>
          </a:p>
        </p:txBody>
      </p:sp>
      <p:pic>
        <p:nvPicPr>
          <p:cNvPr id="7170" name="Picture 2"/>
          <p:cNvPicPr>
            <a:picLocks noGrp="1" noChangeAspect="1" noChangeArrowheads="1"/>
          </p:cNvPicPr>
          <p:nvPr>
            <p:ph type="pic" idx="1"/>
          </p:nvPr>
        </p:nvPicPr>
        <p:blipFill>
          <a:blip r:embed="rId2" cstate="print"/>
          <a:srcRect t="3125" b="3125"/>
          <a:stretch>
            <a:fillRect/>
          </a:stretch>
        </p:blipFill>
        <p:spPr bwMode="auto">
          <a:xfrm>
            <a:off x="723900" y="609600"/>
            <a:ext cx="7696200" cy="57721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514600" y="3505200"/>
            <a:ext cx="4114800" cy="838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667000" y="5029200"/>
            <a:ext cx="7620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8" name="Slide Number Placeholder 7"/>
          <p:cNvSpPr>
            <a:spLocks noGrp="1"/>
          </p:cNvSpPr>
          <p:nvPr>
            <p:ph type="sldNum" sz="quarter" idx="12"/>
          </p:nvPr>
        </p:nvSpPr>
        <p:spPr/>
        <p:txBody>
          <a:bodyPr/>
          <a:lstStyle/>
          <a:p>
            <a:fld id="{6009FDAB-8FDA-4662-90DC-D34A11B15D4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type="pic" idx="1"/>
          </p:nvPr>
        </p:nvPicPr>
        <p:blipFill>
          <a:blip r:embed="rId2" cstate="print"/>
          <a:srcRect t="1710" b="1710"/>
          <a:stretch>
            <a:fillRect/>
          </a:stretch>
        </p:blipFill>
        <p:spPr bwMode="auto">
          <a:xfrm>
            <a:off x="838200" y="990600"/>
            <a:ext cx="7467600" cy="56007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1638300" y="152400"/>
            <a:ext cx="5867400" cy="914400"/>
          </a:xfrm>
        </p:spPr>
        <p:txBody>
          <a:bodyPr>
            <a:normAutofit/>
          </a:bodyPr>
          <a:lstStyle/>
          <a:p>
            <a:pPr marL="342900" lvl="0" indent="-342900">
              <a:buFont typeface="+mj-lt"/>
              <a:buAutoNum type="arabicPeriod" startAt="4"/>
            </a:pPr>
            <a:r>
              <a:rPr lang="en-US" dirty="0" smtClean="0"/>
              <a:t>Navigate on the map to where the BMP was installed.</a:t>
            </a:r>
          </a:p>
          <a:p>
            <a:pPr marL="342900" lvl="0" indent="-342900">
              <a:buFont typeface="+mj-lt"/>
              <a:buAutoNum type="arabicPeriod" startAt="4"/>
            </a:pPr>
            <a:r>
              <a:rPr lang="en-US" dirty="0" smtClean="0"/>
              <a:t>Put the mouse over the area where the BMP is located and right click.</a:t>
            </a:r>
          </a:p>
          <a:p>
            <a:pPr marL="342900" lvl="0" indent="-342900">
              <a:buFont typeface="+mj-lt"/>
              <a:buAutoNum type="arabicPeriod" startAt="4"/>
            </a:pPr>
            <a:r>
              <a:rPr lang="en-US" dirty="0" smtClean="0"/>
              <a:t>Select “drop </a:t>
            </a:r>
            <a:r>
              <a:rPr lang="en-US" dirty="0" err="1" smtClean="0"/>
              <a:t>LatLng</a:t>
            </a:r>
            <a:r>
              <a:rPr lang="en-US" dirty="0" smtClean="0"/>
              <a:t> Marker.”</a:t>
            </a:r>
          </a:p>
          <a:p>
            <a:endParaRPr lang="en-US" dirty="0"/>
          </a:p>
        </p:txBody>
      </p:sp>
      <p:sp>
        <p:nvSpPr>
          <p:cNvPr id="6" name="Rounded Rectangle 5"/>
          <p:cNvSpPr/>
          <p:nvPr/>
        </p:nvSpPr>
        <p:spPr>
          <a:xfrm>
            <a:off x="4572000" y="5105400"/>
            <a:ext cx="9144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6096000"/>
            <a:ext cx="5486400" cy="500062"/>
          </a:xfrm>
        </p:spPr>
        <p:txBody>
          <a:bodyPr/>
          <a:lstStyle/>
          <a:p>
            <a:pPr marL="342900" lvl="0" indent="-342900">
              <a:buFont typeface="+mj-lt"/>
              <a:buAutoNum type="arabicPeriod" startAt="7"/>
            </a:pPr>
            <a:r>
              <a:rPr lang="en-US" dirty="0" smtClean="0"/>
              <a:t>Transfer the numbers that appear on the map into </a:t>
            </a:r>
            <a:r>
              <a:rPr lang="en-US" dirty="0" err="1" smtClean="0"/>
              <a:t>ArcReader</a:t>
            </a:r>
            <a:r>
              <a:rPr lang="en-US" dirty="0" smtClean="0"/>
              <a:t>.</a:t>
            </a:r>
          </a:p>
          <a:p>
            <a:endParaRPr lang="en-US" dirty="0"/>
          </a:p>
        </p:txBody>
      </p:sp>
      <p:pic>
        <p:nvPicPr>
          <p:cNvPr id="9218" name="Picture 2"/>
          <p:cNvPicPr>
            <a:picLocks noGrp="1" noChangeAspect="1" noChangeArrowheads="1"/>
          </p:cNvPicPr>
          <p:nvPr>
            <p:ph type="pic" idx="1"/>
          </p:nvPr>
        </p:nvPicPr>
        <p:blipFill>
          <a:blip r:embed="rId2" cstate="print"/>
          <a:srcRect t="1710" b="1710"/>
          <a:stretch>
            <a:fillRect/>
          </a:stretch>
        </p:blipFill>
        <p:spPr bwMode="auto">
          <a:xfrm>
            <a:off x="711200" y="152400"/>
            <a:ext cx="7721600" cy="5791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6009FDAB-8FDA-4662-90DC-D34A11B15D4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2070100"/>
          </a:xfrm>
        </p:spPr>
        <p:txBody>
          <a:bodyPr>
            <a:normAutofit/>
          </a:bodyPr>
          <a:lstStyle/>
          <a:p>
            <a:r>
              <a:rPr lang="en-US" dirty="0" smtClean="0"/>
              <a:t>Locating the 12-Digit HUC in </a:t>
            </a:r>
            <a:r>
              <a:rPr lang="en-US" dirty="0" err="1" smtClean="0"/>
              <a:t>ArcReader</a:t>
            </a:r>
            <a:r>
              <a:rPr lang="en-US" dirty="0" smtClean="0"/>
              <a:t> using Latitude and Longitude</a:t>
            </a:r>
            <a:endParaRPr lang="en-US" dirty="0"/>
          </a:p>
        </p:txBody>
      </p:sp>
      <p:sp>
        <p:nvSpPr>
          <p:cNvPr id="6" name="Text Placeholder 5"/>
          <p:cNvSpPr>
            <a:spLocks noGrp="1"/>
          </p:cNvSpPr>
          <p:nvPr>
            <p:ph type="body" idx="1"/>
          </p:nvPr>
        </p:nvSpPr>
        <p:spPr/>
        <p:txBody>
          <a:bodyPr/>
          <a:lstStyle/>
          <a:p>
            <a:r>
              <a:rPr lang="en-US" dirty="0" smtClean="0">
                <a:solidFill>
                  <a:srgbClr val="00B0F0"/>
                </a:solidFill>
              </a:rPr>
              <a:t>Chapter 4</a:t>
            </a:r>
          </a:p>
        </p:txBody>
      </p:sp>
      <p:sp>
        <p:nvSpPr>
          <p:cNvPr id="7" name="Slide Number Placeholder 6"/>
          <p:cNvSpPr>
            <a:spLocks noGrp="1"/>
          </p:cNvSpPr>
          <p:nvPr>
            <p:ph type="sldNum" sz="quarter" idx="12"/>
          </p:nvPr>
        </p:nvSpPr>
        <p:spPr/>
        <p:txBody>
          <a:bodyPr/>
          <a:lstStyle/>
          <a:p>
            <a:fld id="{6009FDAB-8FDA-4662-90DC-D34A11B15D4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91022" y="228600"/>
            <a:ext cx="6761956" cy="381000"/>
          </a:xfrm>
        </p:spPr>
        <p:txBody>
          <a:bodyPr>
            <a:normAutofit/>
          </a:bodyPr>
          <a:lstStyle/>
          <a:p>
            <a:pPr marL="342900" indent="-342900">
              <a:buFont typeface="+mj-lt"/>
              <a:buAutoNum type="arabicPeriod" startAt="8"/>
            </a:pPr>
            <a:r>
              <a:rPr lang="en-US" dirty="0" smtClean="0"/>
              <a:t>In </a:t>
            </a:r>
            <a:r>
              <a:rPr lang="en-US" dirty="0" err="1" smtClean="0"/>
              <a:t>ArcReader</a:t>
            </a:r>
            <a:r>
              <a:rPr lang="en-US" dirty="0" smtClean="0"/>
              <a:t>, select the XY button. A box will appear in the top left corner of the map.</a:t>
            </a:r>
            <a:endParaRPr lang="en-US" dirty="0"/>
          </a:p>
        </p:txBody>
      </p:sp>
      <p:pic>
        <p:nvPicPr>
          <p:cNvPr id="10242" name="Picture 2"/>
          <p:cNvPicPr>
            <a:picLocks noGrp="1" noChangeAspect="1" noChangeArrowheads="1"/>
          </p:cNvPicPr>
          <p:nvPr>
            <p:ph type="pic" idx="1"/>
          </p:nvPr>
        </p:nvPicPr>
        <p:blipFill>
          <a:blip r:embed="rId2" cstate="print"/>
          <a:srcRect t="3125" b="3125"/>
          <a:stretch>
            <a:fillRect/>
          </a:stretch>
        </p:blipFill>
        <p:spPr bwMode="auto">
          <a:xfrm>
            <a:off x="800100" y="685800"/>
            <a:ext cx="7543800" cy="56578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209800" y="1066800"/>
            <a:ext cx="1981200" cy="609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114800" y="762000"/>
            <a:ext cx="2286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6009FDAB-8FDA-4662-90DC-D34A11B15D4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rgbClr val="0070C0"/>
                </a:solidFill>
              </a:rPr>
              <a:t>Chapter 1</a:t>
            </a:r>
            <a:r>
              <a:rPr lang="en-US" dirty="0" smtClean="0"/>
              <a:t>: Downloading and Installing </a:t>
            </a:r>
            <a:r>
              <a:rPr lang="en-US" dirty="0" err="1" smtClean="0"/>
              <a:t>ArcReader</a:t>
            </a:r>
            <a:r>
              <a:rPr lang="en-US" dirty="0" smtClean="0"/>
              <a:t> and Maps: </a:t>
            </a:r>
            <a:r>
              <a:rPr lang="en-US" dirty="0" smtClean="0">
                <a:solidFill>
                  <a:schemeClr val="accent3"/>
                </a:solidFill>
              </a:rPr>
              <a:t>Slide 3</a:t>
            </a:r>
          </a:p>
          <a:p>
            <a:r>
              <a:rPr lang="en-US" dirty="0" smtClean="0">
                <a:solidFill>
                  <a:srgbClr val="0070C0"/>
                </a:solidFill>
              </a:rPr>
              <a:t>Chapter 2</a:t>
            </a:r>
            <a:r>
              <a:rPr lang="en-US" dirty="0" smtClean="0"/>
              <a:t>: Locating the 12-Digit HUC by Zooming in on BMP Project Area: </a:t>
            </a:r>
            <a:r>
              <a:rPr lang="en-US" dirty="0" smtClean="0">
                <a:solidFill>
                  <a:schemeClr val="accent3"/>
                </a:solidFill>
              </a:rPr>
              <a:t>Slide 8</a:t>
            </a:r>
          </a:p>
          <a:p>
            <a:r>
              <a:rPr lang="en-US" dirty="0" smtClean="0">
                <a:solidFill>
                  <a:srgbClr val="0070C0"/>
                </a:solidFill>
              </a:rPr>
              <a:t>Chapter 3</a:t>
            </a:r>
            <a:r>
              <a:rPr lang="en-US" dirty="0" smtClean="0"/>
              <a:t>: Determining BMP Latitude and Longitude using Google Maps: </a:t>
            </a:r>
            <a:r>
              <a:rPr lang="en-US" dirty="0" smtClean="0">
                <a:solidFill>
                  <a:schemeClr val="accent3"/>
                </a:solidFill>
              </a:rPr>
              <a:t>Slide 13</a:t>
            </a:r>
          </a:p>
          <a:p>
            <a:r>
              <a:rPr lang="en-US" dirty="0" smtClean="0">
                <a:solidFill>
                  <a:srgbClr val="0070C0"/>
                </a:solidFill>
              </a:rPr>
              <a:t>Chapter 4</a:t>
            </a:r>
            <a:r>
              <a:rPr lang="en-US" dirty="0" smtClean="0"/>
              <a:t>: Locating the 12-Digit HUC in </a:t>
            </a:r>
            <a:r>
              <a:rPr lang="en-US" dirty="0" err="1" smtClean="0"/>
              <a:t>ArcReader</a:t>
            </a:r>
            <a:r>
              <a:rPr lang="en-US" dirty="0" smtClean="0"/>
              <a:t> using Latitude and Longitude: </a:t>
            </a:r>
          </a:p>
          <a:p>
            <a:pPr>
              <a:spcBef>
                <a:spcPts val="600"/>
              </a:spcBef>
              <a:buNone/>
            </a:pPr>
            <a:r>
              <a:rPr lang="en-US" dirty="0" smtClean="0"/>
              <a:t>	</a:t>
            </a:r>
            <a:r>
              <a:rPr lang="en-US" dirty="0" smtClean="0">
                <a:solidFill>
                  <a:schemeClr val="accent3"/>
                </a:solidFill>
              </a:rPr>
              <a:t>Slide 18</a:t>
            </a:r>
          </a:p>
        </p:txBody>
      </p:sp>
      <p:sp>
        <p:nvSpPr>
          <p:cNvPr id="6" name="Slide Number Placeholder 5"/>
          <p:cNvSpPr>
            <a:spLocks noGrp="1"/>
          </p:cNvSpPr>
          <p:nvPr>
            <p:ph type="sldNum" sz="quarter" idx="12"/>
          </p:nvPr>
        </p:nvSpPr>
        <p:spPr/>
        <p:txBody>
          <a:bodyPr/>
          <a:lstStyle/>
          <a:p>
            <a:fld id="{6009FDAB-8FDA-4662-90DC-D34A11B15D4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152400"/>
            <a:ext cx="6858000" cy="804862"/>
          </a:xfrm>
        </p:spPr>
        <p:txBody>
          <a:bodyPr/>
          <a:lstStyle/>
          <a:p>
            <a:pPr marL="342900" indent="-342900">
              <a:buFont typeface="+mj-lt"/>
              <a:buAutoNum type="arabicPeriod" startAt="9"/>
            </a:pPr>
            <a:r>
              <a:rPr lang="en-US" dirty="0" smtClean="0"/>
              <a:t>Click on the down arrow in the Go To XY box and select the appropriate format for your measurements. For latitude and longitude from Google Maps, select decimal degrees.</a:t>
            </a:r>
            <a:endParaRPr lang="en-US" dirty="0"/>
          </a:p>
        </p:txBody>
      </p:sp>
      <p:pic>
        <p:nvPicPr>
          <p:cNvPr id="11266" name="Picture 2"/>
          <p:cNvPicPr>
            <a:picLocks noGrp="1" noChangeAspect="1" noChangeArrowheads="1"/>
          </p:cNvPicPr>
          <p:nvPr>
            <p:ph type="pic" idx="1"/>
          </p:nvPr>
        </p:nvPicPr>
        <p:blipFill>
          <a:blip r:embed="rId2" cstate="print"/>
          <a:srcRect t="3125" b="3125"/>
          <a:stretch>
            <a:fillRect/>
          </a:stretch>
        </p:blipFill>
        <p:spPr bwMode="auto">
          <a:xfrm>
            <a:off x="723900" y="762000"/>
            <a:ext cx="7696200" cy="577215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6009FDAB-8FDA-4662-90DC-D34A11B15D4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9100" y="228600"/>
            <a:ext cx="8305800" cy="1066800"/>
          </a:xfrm>
        </p:spPr>
        <p:txBody>
          <a:bodyPr>
            <a:normAutofit/>
          </a:bodyPr>
          <a:lstStyle/>
          <a:p>
            <a:pPr marL="342900" indent="-342900">
              <a:buFont typeface="+mj-lt"/>
              <a:buAutoNum type="arabicPeriod" startAt="10"/>
            </a:pPr>
            <a:r>
              <a:rPr lang="en-US" dirty="0" smtClean="0"/>
              <a:t>Enter the measurements from Google Maps into the Go To XY box. Remember </a:t>
            </a:r>
            <a:r>
              <a:rPr lang="en-US" u="sng" dirty="0" smtClean="0"/>
              <a:t>longitude should be entered first and is a negative number.</a:t>
            </a:r>
          </a:p>
          <a:p>
            <a:pPr marL="342900" indent="-342900">
              <a:buFont typeface="+mj-lt"/>
              <a:buAutoNum type="arabicPeriod" startAt="10"/>
            </a:pPr>
            <a:r>
              <a:rPr lang="en-US" dirty="0" smtClean="0"/>
              <a:t>Hit enter when you are done entering the number. The map should move to the location. Use one of the options in the Go To XY box to mark the location.</a:t>
            </a:r>
            <a:endParaRPr lang="en-US" dirty="0"/>
          </a:p>
        </p:txBody>
      </p:sp>
      <p:pic>
        <p:nvPicPr>
          <p:cNvPr id="12290" name="Picture 2"/>
          <p:cNvPicPr>
            <a:picLocks noGrp="1" noChangeAspect="1" noChangeArrowheads="1"/>
          </p:cNvPicPr>
          <p:nvPr>
            <p:ph type="pic" idx="1"/>
          </p:nvPr>
        </p:nvPicPr>
        <p:blipFill>
          <a:blip r:embed="rId2" cstate="print"/>
          <a:srcRect t="3986" r="28421" b="40254"/>
          <a:stretch>
            <a:fillRect/>
          </a:stretch>
        </p:blipFill>
        <p:spPr bwMode="auto">
          <a:xfrm>
            <a:off x="415212" y="1371600"/>
            <a:ext cx="8313576" cy="5029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00200" y="2895600"/>
            <a:ext cx="1066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a:t>
            </a:r>
            <a:r>
              <a:rPr lang="en-US" dirty="0" smtClean="0"/>
              <a:t>rag map</a:t>
            </a:r>
          </a:p>
        </p:txBody>
      </p:sp>
      <p:sp>
        <p:nvSpPr>
          <p:cNvPr id="7" name="TextBox 6"/>
          <p:cNvSpPr txBox="1"/>
          <p:nvPr/>
        </p:nvSpPr>
        <p:spPr>
          <a:xfrm>
            <a:off x="2362200" y="3352800"/>
            <a:ext cx="762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zoom</a:t>
            </a:r>
          </a:p>
        </p:txBody>
      </p:sp>
      <p:sp>
        <p:nvSpPr>
          <p:cNvPr id="8" name="TextBox 7"/>
          <p:cNvSpPr txBox="1"/>
          <p:nvPr/>
        </p:nvSpPr>
        <p:spPr>
          <a:xfrm>
            <a:off x="3581400" y="3505200"/>
            <a:ext cx="1143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point</a:t>
            </a:r>
          </a:p>
        </p:txBody>
      </p:sp>
      <p:sp>
        <p:nvSpPr>
          <p:cNvPr id="9" name="TextBox 8"/>
          <p:cNvSpPr txBox="1"/>
          <p:nvPr/>
        </p:nvSpPr>
        <p:spPr>
          <a:xfrm>
            <a:off x="4800600" y="3124200"/>
            <a:ext cx="1143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point and label</a:t>
            </a:r>
          </a:p>
        </p:txBody>
      </p:sp>
      <p:sp>
        <p:nvSpPr>
          <p:cNvPr id="10" name="TextBox 9"/>
          <p:cNvSpPr txBox="1"/>
          <p:nvPr/>
        </p:nvSpPr>
        <p:spPr>
          <a:xfrm>
            <a:off x="5105400" y="2667000"/>
            <a:ext cx="1219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callout</a:t>
            </a:r>
          </a:p>
        </p:txBody>
      </p:sp>
      <p:sp>
        <p:nvSpPr>
          <p:cNvPr id="11" name="Rounded Rectangle 10"/>
          <p:cNvSpPr/>
          <p:nvPr/>
        </p:nvSpPr>
        <p:spPr>
          <a:xfrm>
            <a:off x="2743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29718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124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33528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3505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p:cNvSpPr/>
          <p:nvPr/>
        </p:nvSpPr>
        <p:spPr>
          <a:xfrm>
            <a:off x="36576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Connector 17"/>
          <p:cNvCxnSpPr>
            <a:stCxn id="6" idx="0"/>
            <a:endCxn id="11" idx="1"/>
          </p:cNvCxnSpPr>
          <p:nvPr/>
        </p:nvCxnSpPr>
        <p:spPr>
          <a:xfrm rot="5400000" flipH="1" flipV="1">
            <a:off x="2133600" y="2286000"/>
            <a:ext cx="6096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12" idx="2"/>
          </p:cNvCxnSpPr>
          <p:nvPr/>
        </p:nvCxnSpPr>
        <p:spPr>
          <a:xfrm rot="5400000" flipH="1" flipV="1">
            <a:off x="2400300" y="2705100"/>
            <a:ext cx="990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0"/>
            <a:endCxn id="14" idx="2"/>
          </p:cNvCxnSpPr>
          <p:nvPr/>
        </p:nvCxnSpPr>
        <p:spPr>
          <a:xfrm rot="16200000" flipV="1">
            <a:off x="3219450" y="2571750"/>
            <a:ext cx="1143000" cy="723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1"/>
            <a:endCxn id="15" idx="2"/>
          </p:cNvCxnSpPr>
          <p:nvPr/>
        </p:nvCxnSpPr>
        <p:spPr>
          <a:xfrm rot="10800000">
            <a:off x="3581400" y="2362200"/>
            <a:ext cx="1219200" cy="10851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1"/>
            <a:endCxn id="16" idx="3"/>
          </p:cNvCxnSpPr>
          <p:nvPr/>
        </p:nvCxnSpPr>
        <p:spPr>
          <a:xfrm rot="10800000">
            <a:off x="3810000" y="2286000"/>
            <a:ext cx="1295400" cy="565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3810000"/>
            <a:ext cx="685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flash point</a:t>
            </a:r>
          </a:p>
        </p:txBody>
      </p:sp>
      <p:cxnSp>
        <p:nvCxnSpPr>
          <p:cNvPr id="33" name="Straight Connector 32"/>
          <p:cNvCxnSpPr>
            <a:stCxn id="31" idx="0"/>
            <a:endCxn id="13" idx="2"/>
          </p:cNvCxnSpPr>
          <p:nvPr/>
        </p:nvCxnSpPr>
        <p:spPr>
          <a:xfrm rot="16200000" flipV="1">
            <a:off x="2495550" y="3067050"/>
            <a:ext cx="1447800" cy="38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6009FDAB-8FDA-4662-90DC-D34A11B15D4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152400"/>
            <a:ext cx="8763000" cy="1371600"/>
          </a:xfrm>
        </p:spPr>
        <p:txBody>
          <a:bodyPr>
            <a:normAutofit/>
          </a:bodyPr>
          <a:lstStyle/>
          <a:p>
            <a:pPr marL="342900" indent="-342900">
              <a:buFont typeface="+mj-lt"/>
              <a:buAutoNum type="arabicPeriod" startAt="12"/>
            </a:pPr>
            <a:r>
              <a:rPr lang="en-US" dirty="0" smtClean="0"/>
              <a:t>Zoom in closer to the location of the point.</a:t>
            </a:r>
          </a:p>
          <a:p>
            <a:pPr marL="342900" indent="-342900">
              <a:buFont typeface="+mj-lt"/>
              <a:buAutoNum type="arabicPeriod" startAt="12"/>
            </a:pPr>
            <a:r>
              <a:rPr lang="en-US" dirty="0" smtClean="0"/>
              <a:t>Check the box next to “Certified 12 Digit HUCs map” to turn on that layer.</a:t>
            </a:r>
          </a:p>
          <a:p>
            <a:pPr marL="342900" indent="-342900">
              <a:buFont typeface="+mj-lt"/>
              <a:buAutoNum type="arabicPeriod" startAt="12"/>
            </a:pPr>
            <a:r>
              <a:rPr lang="en-US" dirty="0" smtClean="0"/>
              <a:t>Using the Identify tool (see Zooming in to Find the BMP section for instructions), select the Certified 12 Digit HUCs Map as the selectable layer, and click on the sub-watershed where the identified BMP is located.</a:t>
            </a:r>
          </a:p>
          <a:p>
            <a:pPr marL="342900" indent="-342900">
              <a:buFont typeface="+mj-lt"/>
              <a:buAutoNum type="arabicPeriod" startAt="12"/>
            </a:pPr>
            <a:r>
              <a:rPr lang="en-US" dirty="0" smtClean="0"/>
              <a:t> Get information on 12-digit HUC that is listed in the Identify box.</a:t>
            </a:r>
            <a:endParaRPr lang="en-US" dirty="0"/>
          </a:p>
        </p:txBody>
      </p:sp>
      <p:pic>
        <p:nvPicPr>
          <p:cNvPr id="13315" name="Picture 3"/>
          <p:cNvPicPr>
            <a:picLocks noGrp="1" noChangeAspect="1" noChangeArrowheads="1"/>
          </p:cNvPicPr>
          <p:nvPr>
            <p:ph type="pic" idx="1"/>
          </p:nvPr>
        </p:nvPicPr>
        <p:blipFill>
          <a:blip r:embed="rId2" cstate="print"/>
          <a:srcRect t="1710" r="5882" b="27086"/>
          <a:stretch>
            <a:fillRect/>
          </a:stretch>
        </p:blipFill>
        <p:spPr bwMode="auto">
          <a:xfrm>
            <a:off x="495300" y="1523999"/>
            <a:ext cx="8153400" cy="4790123"/>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6248400" y="3352800"/>
            <a:ext cx="1066800" cy="152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2971800" y="3810000"/>
            <a:ext cx="1600200" cy="1524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962400" y="16764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0" name="Rounded Rectangle 9"/>
          <p:cNvSpPr/>
          <p:nvPr/>
        </p:nvSpPr>
        <p:spPr>
          <a:xfrm>
            <a:off x="5715000" y="2438400"/>
            <a:ext cx="25146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1" name="Rounded Rectangle 10"/>
          <p:cNvSpPr/>
          <p:nvPr/>
        </p:nvSpPr>
        <p:spPr>
          <a:xfrm>
            <a:off x="609600" y="2743200"/>
            <a:ext cx="12954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2" name="Slide Number Placeholder 11"/>
          <p:cNvSpPr>
            <a:spLocks noGrp="1"/>
          </p:cNvSpPr>
          <p:nvPr>
            <p:ph type="sldNum" sz="quarter" idx="12"/>
          </p:nvPr>
        </p:nvSpPr>
        <p:spPr/>
        <p:txBody>
          <a:bodyPr/>
          <a:lstStyle/>
          <a:p>
            <a:fld id="{6009FDAB-8FDA-4662-90DC-D34A11B15D4E}"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Downloading and Installing </a:t>
            </a:r>
            <a:r>
              <a:rPr lang="en-US" dirty="0" err="1" smtClean="0"/>
              <a:t>ArcReader</a:t>
            </a:r>
            <a:r>
              <a:rPr lang="en-US" dirty="0" smtClean="0"/>
              <a:t> and Maps</a:t>
            </a:r>
            <a:endParaRPr lang="en-US" dirty="0"/>
          </a:p>
        </p:txBody>
      </p:sp>
      <p:sp>
        <p:nvSpPr>
          <p:cNvPr id="5" name="Text Placeholder 4"/>
          <p:cNvSpPr>
            <a:spLocks noGrp="1"/>
          </p:cNvSpPr>
          <p:nvPr>
            <p:ph type="body" idx="1"/>
          </p:nvPr>
        </p:nvSpPr>
        <p:spPr/>
        <p:txBody>
          <a:bodyPr/>
          <a:lstStyle/>
          <a:p>
            <a:r>
              <a:rPr lang="en-US" dirty="0" smtClean="0">
                <a:solidFill>
                  <a:srgbClr val="00B0F0"/>
                </a:solidFill>
              </a:rPr>
              <a:t>Chapter 1</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152400"/>
            <a:ext cx="6553200" cy="1600200"/>
          </a:xfrm>
        </p:spPr>
        <p:txBody>
          <a:bodyPr>
            <a:normAutofit/>
          </a:bodyPr>
          <a:lstStyle/>
          <a:p>
            <a:pPr marL="342900" lvl="0" indent="-342900">
              <a:buFont typeface="+mj-lt"/>
              <a:buAutoNum type="arabicPeriod"/>
            </a:pPr>
            <a:r>
              <a:rPr lang="en-US" dirty="0" smtClean="0"/>
              <a:t>Download and install the most current version of </a:t>
            </a:r>
            <a:r>
              <a:rPr lang="en-US" dirty="0" err="1" smtClean="0"/>
              <a:t>ArcReader</a:t>
            </a:r>
            <a:r>
              <a:rPr lang="en-US" dirty="0" smtClean="0"/>
              <a:t> (free program): </a:t>
            </a:r>
            <a:r>
              <a:rPr lang="en-US" u="sng" dirty="0" smtClean="0">
                <a:hlinkClick r:id="rId2"/>
              </a:rPr>
              <a:t>http://www.esri.com/software/arcgis/arcreader/download.html</a:t>
            </a:r>
            <a:endParaRPr lang="en-US" dirty="0" smtClean="0"/>
          </a:p>
          <a:p>
            <a:pPr marL="342900" lvl="0" indent="-342900">
              <a:buFont typeface="+mj-lt"/>
              <a:buAutoNum type="arabicPeriod"/>
            </a:pPr>
            <a:r>
              <a:rPr lang="en-US" dirty="0" smtClean="0"/>
              <a:t>Save file: </a:t>
            </a:r>
            <a:r>
              <a:rPr lang="en-US" u="sng" dirty="0" smtClean="0"/>
              <a:t>12-Digit HUCs by WRIA.pmf</a:t>
            </a:r>
            <a:r>
              <a:rPr lang="en-US" dirty="0" smtClean="0"/>
              <a:t> (provided by your financial manager or downloaded from the load reduction website) somewhere on your computer where you can find it easily.</a:t>
            </a:r>
          </a:p>
          <a:p>
            <a:pPr marL="342900" lvl="0" indent="-342900">
              <a:buFont typeface="+mj-lt"/>
              <a:buAutoNum type="arabicPeriod"/>
            </a:pPr>
            <a:r>
              <a:rPr lang="en-US" dirty="0" smtClean="0"/>
              <a:t>Open </a:t>
            </a:r>
            <a:r>
              <a:rPr lang="en-US" dirty="0" err="1" smtClean="0"/>
              <a:t>ArcReader</a:t>
            </a:r>
            <a:r>
              <a:rPr lang="en-US" dirty="0" smtClean="0"/>
              <a:t>. The window should look like the picture below.</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07307" y="1866505"/>
            <a:ext cx="6529387" cy="468669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009FDAB-8FDA-4662-90DC-D34A11B15D4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24100" y="381000"/>
            <a:ext cx="4495800" cy="804862"/>
          </a:xfrm>
        </p:spPr>
        <p:txBody>
          <a:bodyPr/>
          <a:lstStyle/>
          <a:p>
            <a:pPr marL="342900" lvl="0" indent="-342900">
              <a:buFont typeface="+mj-lt"/>
              <a:buAutoNum type="arabicPeriod" startAt="4"/>
            </a:pPr>
            <a:r>
              <a:rPr lang="en-US" dirty="0"/>
              <a:t>Open the file </a:t>
            </a:r>
            <a:r>
              <a:rPr lang="en-US" u="sng" dirty="0"/>
              <a:t>12-Digit HUCs by WRIA.pmf</a:t>
            </a:r>
            <a:r>
              <a:rPr lang="en-US" dirty="0"/>
              <a:t> in </a:t>
            </a:r>
            <a:r>
              <a:rPr lang="en-US" dirty="0" err="1" smtClean="0"/>
              <a:t>ArcReader</a:t>
            </a:r>
            <a:r>
              <a:rPr lang="en-US" dirty="0" smtClean="0"/>
              <a:t>.</a:t>
            </a:r>
            <a:endParaRPr lang="en-US" dirty="0"/>
          </a:p>
          <a:p>
            <a:endParaRPr lang="en-US" dirty="0"/>
          </a:p>
        </p:txBody>
      </p:sp>
      <p:pic>
        <p:nvPicPr>
          <p:cNvPr id="6" name="Picture 5"/>
          <p:cNvPicPr/>
          <p:nvPr/>
        </p:nvPicPr>
        <p:blipFill>
          <a:blip r:embed="rId2" cstate="print"/>
          <a:srcRect r="43269" b="45291"/>
          <a:stretch>
            <a:fillRect/>
          </a:stretch>
        </p:blipFill>
        <p:spPr bwMode="auto">
          <a:xfrm>
            <a:off x="1143000" y="1047354"/>
            <a:ext cx="6858000" cy="5289346"/>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219200" y="1524000"/>
            <a:ext cx="3048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6172200"/>
            <a:ext cx="5486400" cy="423862"/>
          </a:xfrm>
        </p:spPr>
        <p:txBody>
          <a:bodyPr/>
          <a:lstStyle/>
          <a:p>
            <a:pPr lvl="0"/>
            <a:r>
              <a:rPr lang="en-US" dirty="0"/>
              <a:t>When you open the file you should see a map of the state of Washington</a:t>
            </a:r>
          </a:p>
          <a:p>
            <a:endParaRPr lang="en-US" dirty="0"/>
          </a:p>
        </p:txBody>
      </p:sp>
      <p:pic>
        <p:nvPicPr>
          <p:cNvPr id="5" name="Picture 4"/>
          <p:cNvPicPr/>
          <p:nvPr/>
        </p:nvPicPr>
        <p:blipFill>
          <a:blip r:embed="rId2" cstate="print"/>
          <a:srcRect/>
          <a:stretch>
            <a:fillRect/>
          </a:stretch>
        </p:blipFill>
        <p:spPr bwMode="auto">
          <a:xfrm>
            <a:off x="952500" y="381000"/>
            <a:ext cx="7239000" cy="5623878"/>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6009FDAB-8FDA-4662-90DC-D34A11B15D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57672" y="228600"/>
            <a:ext cx="7028656" cy="804862"/>
          </a:xfrm>
        </p:spPr>
        <p:txBody>
          <a:bodyPr>
            <a:normAutofit/>
          </a:bodyPr>
          <a:lstStyle/>
          <a:p>
            <a:pPr marL="342900" lvl="0" indent="-342900">
              <a:buFont typeface="+mj-lt"/>
              <a:buAutoNum type="arabicPeriod" startAt="5"/>
            </a:pPr>
            <a:r>
              <a:rPr lang="en-US" dirty="0"/>
              <a:t>Check or uncheck boxes in the list on the left side of the page to turn features on or </a:t>
            </a:r>
            <a:r>
              <a:rPr lang="en-US" dirty="0" smtClean="0"/>
              <a:t>off.</a:t>
            </a:r>
          </a:p>
          <a:p>
            <a:pPr marL="342900" lvl="0" indent="-342900">
              <a:buFont typeface="+mj-lt"/>
              <a:buAutoNum type="arabicPeriod" startAt="5"/>
            </a:pPr>
            <a:r>
              <a:rPr lang="en-US" dirty="0" smtClean="0"/>
              <a:t>Find the WRIA in the list that corresponds to the project and check the box to turn on the feature.</a:t>
            </a:r>
          </a:p>
          <a:p>
            <a:pPr marL="342900" indent="-342900">
              <a:buFont typeface="+mj-lt"/>
              <a:buAutoNum type="arabicPeriod" startAt="5"/>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09650" y="1029118"/>
            <a:ext cx="7124700" cy="5532774"/>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066800" y="1676400"/>
            <a:ext cx="304800" cy="4800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1143000" y="3200400"/>
            <a:ext cx="838200" cy="152400"/>
          </a:xfrm>
          <a:prstGeom prst="round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dk1"/>
              </a:solidFill>
            </a:endParaRPr>
          </a:p>
        </p:txBody>
      </p:sp>
      <p:sp>
        <p:nvSpPr>
          <p:cNvPr id="8" name="Rounded Rectangle 7"/>
          <p:cNvSpPr/>
          <p:nvPr/>
        </p:nvSpPr>
        <p:spPr>
          <a:xfrm>
            <a:off x="3962400" y="2895600"/>
            <a:ext cx="1295400" cy="1295400"/>
          </a:xfrm>
          <a:prstGeom prst="round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6009FDAB-8FDA-4662-90DC-D34A11B15D4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Locating the 12-Digit HUC by Zooming in on BMP Project Area </a:t>
            </a:r>
            <a:br>
              <a:rPr lang="en-US" dirty="0" smtClean="0"/>
            </a:br>
            <a:endParaRPr lang="en-US" dirty="0"/>
          </a:p>
        </p:txBody>
      </p:sp>
      <p:sp>
        <p:nvSpPr>
          <p:cNvPr id="4" name="Text Placeholder 3"/>
          <p:cNvSpPr>
            <a:spLocks noGrp="1"/>
          </p:cNvSpPr>
          <p:nvPr>
            <p:ph type="body" idx="1"/>
          </p:nvPr>
        </p:nvSpPr>
        <p:spPr/>
        <p:txBody>
          <a:bodyPr/>
          <a:lstStyle/>
          <a:p>
            <a:r>
              <a:rPr lang="en-US" dirty="0" smtClean="0">
                <a:solidFill>
                  <a:srgbClr val="00B0F0"/>
                </a:solidFill>
              </a:rPr>
              <a:t>Chapter 2</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5625" t="22656" r="30000" b="38281"/>
          <a:stretch>
            <a:fillRect/>
          </a:stretch>
        </p:blipFill>
        <p:spPr bwMode="auto">
          <a:xfrm>
            <a:off x="4343400" y="2209800"/>
            <a:ext cx="4191000" cy="3810000"/>
          </a:xfrm>
          <a:prstGeom prst="rect">
            <a:avLst/>
          </a:prstGeom>
          <a:ln>
            <a:noFill/>
          </a:ln>
          <a:effectLst>
            <a:outerShdw blurRad="292100" dist="139700" dir="2700000" algn="tl" rotWithShape="0">
              <a:srgbClr val="333333">
                <a:alpha val="65000"/>
              </a:srgbClr>
            </a:outerShdw>
          </a:effectLst>
        </p:spPr>
      </p:pic>
      <p:pic>
        <p:nvPicPr>
          <p:cNvPr id="14" name="Content Placeholder 11"/>
          <p:cNvPicPr>
            <a:picLocks noGrp="1"/>
          </p:cNvPicPr>
          <p:nvPr>
            <p:ph sz="half" idx="1"/>
          </p:nvPr>
        </p:nvPicPr>
        <p:blipFill>
          <a:blip r:embed="rId3" cstate="print"/>
          <a:srcRect r="40024" b="64237"/>
          <a:stretch>
            <a:fillRect/>
          </a:stretch>
        </p:blipFill>
        <p:spPr bwMode="auto">
          <a:xfrm>
            <a:off x="304800" y="1143000"/>
            <a:ext cx="4367118" cy="2083250"/>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666750" y="274638"/>
            <a:ext cx="7810500" cy="715962"/>
          </a:xfrm>
        </p:spPr>
        <p:txBody>
          <a:bodyPr>
            <a:normAutofit/>
          </a:bodyPr>
          <a:lstStyle/>
          <a:p>
            <a:pPr marL="342900" lvl="0" indent="-342900" algn="l">
              <a:buFont typeface="+mj-lt"/>
              <a:buAutoNum type="arabicPeriod"/>
            </a:pPr>
            <a:r>
              <a:rPr lang="en-US" sz="1400" dirty="0">
                <a:latin typeface="+mn-lt"/>
                <a:ea typeface="+mn-ea"/>
                <a:cs typeface="+mn-cs"/>
              </a:rPr>
              <a:t>Zoom in by clicking on the magnifying glass in the tool and then dragging a box around the HUC that has been selected</a:t>
            </a:r>
            <a:r>
              <a:rPr lang="en-US" sz="1400" dirty="0" smtClean="0">
                <a:latin typeface="+mn-lt"/>
                <a:ea typeface="+mn-ea"/>
                <a:cs typeface="+mn-cs"/>
              </a:rPr>
              <a:t>.</a:t>
            </a:r>
            <a:endParaRPr lang="en-US" sz="1400" dirty="0"/>
          </a:p>
        </p:txBody>
      </p:sp>
      <p:sp>
        <p:nvSpPr>
          <p:cNvPr id="16" name="Rounded Rectangle 15"/>
          <p:cNvSpPr/>
          <p:nvPr/>
        </p:nvSpPr>
        <p:spPr>
          <a:xfrm>
            <a:off x="1143000" y="13716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9099D3A20AA4F9DEE809074A28B02" ma:contentTypeVersion="1" ma:contentTypeDescription="Create a new document." ma:contentTypeScope="" ma:versionID="ba4891be4ccbaade3953373367eea130">
  <xsd:schema xmlns:xsd="http://www.w3.org/2001/XMLSchema" xmlns:xs="http://www.w3.org/2001/XMLSchema" xmlns:p="http://schemas.microsoft.com/office/2006/metadata/properties" xmlns:ns2="11a42d4e-a56a-495c-91f7-b1e431009948" xmlns:ns3="http://schemas.microsoft.com/sharepoint/v4" targetNamespace="http://schemas.microsoft.com/office/2006/metadata/properties" ma:root="true" ma:fieldsID="8324e0e98608d8d619a12431b6ca9404" ns2:_="" ns3:_="">
    <xsd:import namespace="11a42d4e-a56a-495c-91f7-b1e43100994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42d4e-a56a-495c-91f7-b1e43100994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1a42d4e-a56a-495c-91f7-b1e431009948">NUCQWUAPDJAR-1064647144-21</_dlc_DocId>
    <_dlc_DocIdUrl xmlns="11a42d4e-a56a-495c-91f7-b1e431009948">
      <Url>https://partnerweb.ecy.wa.gov/sites/IT/PMO/webtrans/content/WQ/_layouts/15/DocIdRedir.aspx?ID=NUCQWUAPDJAR-1064647144-21</Url>
      <Description>NUCQWUAPDJAR-1064647144-21</Description>
    </_dlc_DocIdUrl>
    <IconOverlay xmlns="http://schemas.microsoft.com/sharepoint/v4" xsi:nil="true"/>
  </documentManagement>
</p:properties>
</file>

<file path=customXml/itemProps1.xml><?xml version="1.0" encoding="utf-8"?>
<ds:datastoreItem xmlns:ds="http://schemas.openxmlformats.org/officeDocument/2006/customXml" ds:itemID="{9ACBC982-0FA9-4A97-989E-243C5591D47B}"/>
</file>

<file path=customXml/itemProps2.xml><?xml version="1.0" encoding="utf-8"?>
<ds:datastoreItem xmlns:ds="http://schemas.openxmlformats.org/officeDocument/2006/customXml" ds:itemID="{2BAACC73-97A3-4C8E-8C46-4E742E56A2F6}"/>
</file>

<file path=customXml/itemProps3.xml><?xml version="1.0" encoding="utf-8"?>
<ds:datastoreItem xmlns:ds="http://schemas.openxmlformats.org/officeDocument/2006/customXml" ds:itemID="{91FB9F5A-BF9C-419B-9AD8-455B9FD63C53}"/>
</file>

<file path=customXml/itemProps4.xml><?xml version="1.0" encoding="utf-8"?>
<ds:datastoreItem xmlns:ds="http://schemas.openxmlformats.org/officeDocument/2006/customXml" ds:itemID="{1C38B093-5D56-4B75-BD14-7B30071FAE13}"/>
</file>

<file path=docProps/app.xml><?xml version="1.0" encoding="utf-8"?>
<Properties xmlns="http://schemas.openxmlformats.org/officeDocument/2006/extended-properties" xmlns:vt="http://schemas.openxmlformats.org/officeDocument/2006/docPropsVTypes">
  <TotalTime>315</TotalTime>
  <Words>655</Words>
  <Application>Microsoft Office PowerPoint</Application>
  <PresentationFormat>On-screen Show (4:3)</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Arc Reader to Locate  12-Digit HUCs</vt:lpstr>
      <vt:lpstr>Contents</vt:lpstr>
      <vt:lpstr>Downloading and Installing ArcReader and Maps</vt:lpstr>
      <vt:lpstr>Slide 4</vt:lpstr>
      <vt:lpstr>Slide 5</vt:lpstr>
      <vt:lpstr>Slide 6</vt:lpstr>
      <vt:lpstr>Slide 7</vt:lpstr>
      <vt:lpstr>Locating the 12-Digit HUC by Zooming in on BMP Project Area  </vt:lpstr>
      <vt:lpstr>Zoom in by clicking on the magnifying glass in the tool and then dragging a box around the HUC that has been selected.</vt:lpstr>
      <vt:lpstr>Slide 10</vt:lpstr>
      <vt:lpstr>Slide 11</vt:lpstr>
      <vt:lpstr>Slide 12</vt:lpstr>
      <vt:lpstr>Determining BMP Latitude and Longitude using Google Maps</vt:lpstr>
      <vt:lpstr>Slide 14</vt:lpstr>
      <vt:lpstr>Slide 15</vt:lpstr>
      <vt:lpstr>Slide 16</vt:lpstr>
      <vt:lpstr>Slide 17</vt:lpstr>
      <vt:lpstr>Locating the 12-Digit HUC in ArcReader using Latitude and Longitude</vt:lpstr>
      <vt:lpstr>Slide 19</vt:lpstr>
      <vt:lpstr>Slide 20</vt:lpstr>
      <vt:lpstr>Slide 21</vt:lpstr>
      <vt:lpstr>Slide 22</vt:lpstr>
    </vt:vector>
  </TitlesOfParts>
  <Company>WA Department of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Arc Reader to Locate 12-Digit HUCs</dc:title>
  <dc:creator>Alice Rubin</dc:creator>
  <cp:lastModifiedBy>Alice Rubin</cp:lastModifiedBy>
  <cp:revision>41</cp:revision>
  <dcterms:created xsi:type="dcterms:W3CDTF">2010-04-20T16:51:48Z</dcterms:created>
  <dcterms:modified xsi:type="dcterms:W3CDTF">2010-06-22T18:43:52Z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507ed991-cba9-400a-8736-ed6563920a4f</vt:lpwstr>
  </property>
  <property fmtid="{D5CDD505-2E9C-101B-9397-08002B2CF9AE}" pid="3" name="ContentTypeId">
    <vt:lpwstr>0x01010068C9099D3A20AA4F9DEE809074A28B02</vt:lpwstr>
  </property>
</Properties>
</file>